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df8a801e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df8a801e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6fbd4ed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6fbd4ed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df8a801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df8a801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2d64411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2d64411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df8a801e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df8a801e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df8a801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df8a801e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df8a801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cdf8a801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df8a801e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df8a801e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df8a801e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df8a801e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cdf8a801e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cdf8a801e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2d64411e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2d64411e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df8a801e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df8a801e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df8a801e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df8a801e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df8a801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cdf8a801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df8a801e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df8a801e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df8a801e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cdf8a801e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df8a801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cdf8a801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df8a801e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df8a801e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c9743e2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bc9743e2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078c32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c078c32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078c3212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078c3212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d64411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d64411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078c3212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078c3212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c50cad0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c50cad0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f340ff85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bf340ff85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078c321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078c321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078c321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078c321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c078c321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c078c321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078c3212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078c3212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078c321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078c3212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f340ff85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f340ff85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bf340ff85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bf340ff85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d64411e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d64411e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c50cad023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c50cad023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f340ff85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bf340ff85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f340ff85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f340ff85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bf340ff85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bf340ff85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bf3965b0c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bf3965b0c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f3965b0c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f3965b0c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c50cad0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c50cad0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c50cad02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c50cad02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bc50cad02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bc50cad02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bc50cad02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bc50cad02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d64411e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d64411e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c50cad0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c50cad0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c50cad0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c50cad0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c50cad02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c50cad02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bc50cad02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bc50cad023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c50cad02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c50cad02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c50cad02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bc50cad023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c50cad0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c50cad0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bc50cad023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bc50cad023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c50cad02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c50cad02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bc50cad0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bc50cad0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d64411e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d64411e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bc50cad02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bc50cad02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bc50cad02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bc50cad023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c50cad02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c50cad02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c50cad023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c50cad023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bc50cad023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bc50cad023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bc50cad02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bc50cad02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bc50cad023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bc50cad023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bc50cad02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bc50cad02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bc50cad023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bc50cad023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bc50cad02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bc50cad02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d64411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d64411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c50cad02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bc50cad02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c50cad02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c50cad02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bc50cad023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bc50cad023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bc50cad023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bc50cad023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bc50cad02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bc50cad023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f8a801e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f8a801e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df8a801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df8a801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Toward Workload Aware State Management in Streaming Systems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Showan Esmail Asyabi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/>
        </p:nvSpPr>
        <p:spPr>
          <a:xfrm>
            <a:off x="386950" y="129125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34343"/>
                </a:solidFill>
              </a:rPr>
              <a:t>Gadget - Sate Access Generator</a:t>
            </a:r>
            <a:endParaRPr sz="2200" b="1">
              <a:solidFill>
                <a:srgbClr val="434343"/>
              </a:solidFill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24384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85" name="Google Shape;285;p22"/>
          <p:cNvSpPr/>
          <p:nvPr/>
        </p:nvSpPr>
        <p:spPr>
          <a:xfrm>
            <a:off x="35814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Put</a:t>
            </a:r>
            <a:endParaRPr sz="1000" b="1"/>
          </a:p>
        </p:txBody>
      </p:sp>
      <p:sp>
        <p:nvSpPr>
          <p:cNvPr id="286" name="Google Shape;286;p22"/>
          <p:cNvSpPr/>
          <p:nvPr/>
        </p:nvSpPr>
        <p:spPr>
          <a:xfrm>
            <a:off x="45339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87" name="Google Shape;287;p22"/>
          <p:cNvSpPr/>
          <p:nvPr/>
        </p:nvSpPr>
        <p:spPr>
          <a:xfrm>
            <a:off x="5484050" y="21431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288" name="Google Shape;288;p22"/>
          <p:cNvCxnSpPr>
            <a:stCxn id="285" idx="4"/>
            <a:endCxn id="284" idx="4"/>
          </p:cNvCxnSpPr>
          <p:nvPr/>
        </p:nvCxnSpPr>
        <p:spPr>
          <a:xfrm rot="5400000">
            <a:off x="3294750" y="2067150"/>
            <a:ext cx="600" cy="1143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2"/>
          <p:cNvCxnSpPr>
            <a:stCxn id="285" idx="0"/>
            <a:endCxn id="284" idx="0"/>
          </p:cNvCxnSpPr>
          <p:nvPr/>
        </p:nvCxnSpPr>
        <p:spPr>
          <a:xfrm rot="5400000">
            <a:off x="3294750" y="1619550"/>
            <a:ext cx="600" cy="1143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2"/>
          <p:cNvCxnSpPr>
            <a:stCxn id="285" idx="6"/>
            <a:endCxn id="286" idx="2"/>
          </p:cNvCxnSpPr>
          <p:nvPr/>
        </p:nvCxnSpPr>
        <p:spPr>
          <a:xfrm>
            <a:off x="4151700" y="2414550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2"/>
          <p:cNvCxnSpPr/>
          <p:nvPr/>
        </p:nvCxnSpPr>
        <p:spPr>
          <a:xfrm>
            <a:off x="5104200" y="23669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22"/>
          <p:cNvSpPr/>
          <p:nvPr/>
        </p:nvSpPr>
        <p:spPr>
          <a:xfrm>
            <a:off x="3028350" y="3943350"/>
            <a:ext cx="8577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Merge</a:t>
            </a:r>
            <a:endParaRPr sz="1000" b="1"/>
          </a:p>
        </p:txBody>
      </p:sp>
      <p:sp>
        <p:nvSpPr>
          <p:cNvPr id="293" name="Google Shape;293;p22"/>
          <p:cNvSpPr/>
          <p:nvPr/>
        </p:nvSpPr>
        <p:spPr>
          <a:xfrm>
            <a:off x="4152900" y="39433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94" name="Google Shape;294;p22"/>
          <p:cNvSpPr/>
          <p:nvPr/>
        </p:nvSpPr>
        <p:spPr>
          <a:xfrm>
            <a:off x="5103050" y="38957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295" name="Google Shape;295;p22"/>
          <p:cNvCxnSpPr>
            <a:stCxn id="292" idx="0"/>
            <a:endCxn id="292" idx="2"/>
          </p:cNvCxnSpPr>
          <p:nvPr/>
        </p:nvCxnSpPr>
        <p:spPr>
          <a:xfrm rot="5400000">
            <a:off x="3130950" y="3840900"/>
            <a:ext cx="223800" cy="428700"/>
          </a:xfrm>
          <a:prstGeom prst="curvedConnector4">
            <a:avLst>
              <a:gd name="adj1" fmla="val -106401"/>
              <a:gd name="adj2" fmla="val 155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2"/>
          <p:cNvCxnSpPr>
            <a:stCxn id="292" idx="6"/>
            <a:endCxn id="293" idx="2"/>
          </p:cNvCxnSpPr>
          <p:nvPr/>
        </p:nvCxnSpPr>
        <p:spPr>
          <a:xfrm>
            <a:off x="3886050" y="4167150"/>
            <a:ext cx="2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22"/>
          <p:cNvCxnSpPr/>
          <p:nvPr/>
        </p:nvCxnSpPr>
        <p:spPr>
          <a:xfrm>
            <a:off x="4723200" y="41195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22"/>
          <p:cNvCxnSpPr/>
          <p:nvPr/>
        </p:nvCxnSpPr>
        <p:spPr>
          <a:xfrm flipH="1">
            <a:off x="2690963" y="2133600"/>
            <a:ext cx="570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22"/>
          <p:cNvCxnSpPr/>
          <p:nvPr/>
        </p:nvCxnSpPr>
        <p:spPr>
          <a:xfrm rot="10800000">
            <a:off x="3852188" y="2562563"/>
            <a:ext cx="102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22"/>
          <p:cNvCxnSpPr/>
          <p:nvPr/>
        </p:nvCxnSpPr>
        <p:spPr>
          <a:xfrm flipH="1">
            <a:off x="2948175" y="4155075"/>
            <a:ext cx="14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22"/>
          <p:cNvSpPr txBox="1"/>
          <p:nvPr/>
        </p:nvSpPr>
        <p:spPr>
          <a:xfrm>
            <a:off x="3181350" y="1747838"/>
            <a:ext cx="2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K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2876550" y="3652838"/>
            <a:ext cx="2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</a:rPr>
              <a:t>K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4374925" y="6482250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515000" y="1604731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183075" y="1609725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08" name="Google Shape;308;p22"/>
          <p:cNvSpPr txBox="1"/>
          <p:nvPr/>
        </p:nvSpPr>
        <p:spPr>
          <a:xfrm rot="-5400000">
            <a:off x="-509125" y="3168300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Event Generator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389850" y="606975"/>
            <a:ext cx="809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Gadget state machines generates corresponding state access of each event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Compuaton Types: Incremental and Holistic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 txBox="1"/>
          <p:nvPr/>
        </p:nvSpPr>
        <p:spPr>
          <a:xfrm rot="-5400000">
            <a:off x="-186700" y="3204166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Window Manager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2196300" y="2833600"/>
            <a:ext cx="619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</a:rPr>
              <a:t>State machine for incremental computation</a:t>
            </a:r>
            <a:endParaRPr sz="1000" b="1">
              <a:solidFill>
                <a:srgbClr val="38761D"/>
              </a:solidFill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2438400" y="4390950"/>
            <a:ext cx="619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</a:rPr>
              <a:t>State machine for  Holistic computation</a:t>
            </a:r>
            <a:endParaRPr sz="1000" b="1">
              <a:solidFill>
                <a:srgbClr val="38761D"/>
              </a:solidFill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85711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10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/>
          <p:nvPr/>
        </p:nvSpPr>
        <p:spPr>
          <a:xfrm>
            <a:off x="25908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319" name="Google Shape;319;p23"/>
          <p:cNvSpPr/>
          <p:nvPr/>
        </p:nvSpPr>
        <p:spPr>
          <a:xfrm>
            <a:off x="37338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Put</a:t>
            </a:r>
            <a:endParaRPr sz="1000" b="1"/>
          </a:p>
        </p:txBody>
      </p:sp>
      <p:sp>
        <p:nvSpPr>
          <p:cNvPr id="320" name="Google Shape;320;p23"/>
          <p:cNvSpPr/>
          <p:nvPr/>
        </p:nvSpPr>
        <p:spPr>
          <a:xfrm>
            <a:off x="46863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321" name="Google Shape;321;p23"/>
          <p:cNvSpPr/>
          <p:nvPr/>
        </p:nvSpPr>
        <p:spPr>
          <a:xfrm>
            <a:off x="5636450" y="22955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322" name="Google Shape;322;p23"/>
          <p:cNvCxnSpPr>
            <a:stCxn id="319" idx="4"/>
            <a:endCxn id="318" idx="4"/>
          </p:cNvCxnSpPr>
          <p:nvPr/>
        </p:nvCxnSpPr>
        <p:spPr>
          <a:xfrm rot="5400000">
            <a:off x="3447150" y="2219550"/>
            <a:ext cx="600" cy="1143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3"/>
          <p:cNvCxnSpPr>
            <a:stCxn id="319" idx="0"/>
            <a:endCxn id="318" idx="0"/>
          </p:cNvCxnSpPr>
          <p:nvPr/>
        </p:nvCxnSpPr>
        <p:spPr>
          <a:xfrm rot="5400000">
            <a:off x="3447150" y="1771950"/>
            <a:ext cx="600" cy="1143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3"/>
          <p:cNvCxnSpPr>
            <a:stCxn id="319" idx="6"/>
            <a:endCxn id="320" idx="2"/>
          </p:cNvCxnSpPr>
          <p:nvPr/>
        </p:nvCxnSpPr>
        <p:spPr>
          <a:xfrm>
            <a:off x="4304100" y="2566950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3"/>
          <p:cNvCxnSpPr/>
          <p:nvPr/>
        </p:nvCxnSpPr>
        <p:spPr>
          <a:xfrm>
            <a:off x="5256600" y="25193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3"/>
          <p:cNvCxnSpPr/>
          <p:nvPr/>
        </p:nvCxnSpPr>
        <p:spPr>
          <a:xfrm flipH="1">
            <a:off x="2843363" y="2286000"/>
            <a:ext cx="570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3"/>
          <p:cNvCxnSpPr/>
          <p:nvPr/>
        </p:nvCxnSpPr>
        <p:spPr>
          <a:xfrm rot="10800000">
            <a:off x="4004588" y="2714963"/>
            <a:ext cx="102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23"/>
          <p:cNvSpPr txBox="1"/>
          <p:nvPr/>
        </p:nvSpPr>
        <p:spPr>
          <a:xfrm>
            <a:off x="3333750" y="1900238"/>
            <a:ext cx="2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K</a:t>
            </a:r>
            <a:endParaRPr sz="7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/>
          <p:nvPr/>
        </p:nvSpPr>
        <p:spPr>
          <a:xfrm>
            <a:off x="461550" y="2516775"/>
            <a:ext cx="1529100" cy="255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579300" y="2510750"/>
            <a:ext cx="16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Event Generator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0" y="152400"/>
            <a:ext cx="431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Gadget Architecture</a:t>
            </a:r>
            <a:endParaRPr sz="2200" b="1"/>
          </a:p>
        </p:txBody>
      </p:sp>
      <p:sp>
        <p:nvSpPr>
          <p:cNvPr id="336" name="Google Shape;336;p24"/>
          <p:cNvSpPr/>
          <p:nvPr/>
        </p:nvSpPr>
        <p:spPr>
          <a:xfrm>
            <a:off x="4713575" y="2566808"/>
            <a:ext cx="1453800" cy="24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2554450" y="2571750"/>
            <a:ext cx="1453800" cy="247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6875875" y="2575275"/>
            <a:ext cx="1182300" cy="24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47100" y="828675"/>
            <a:ext cx="7833000" cy="52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980000"/>
              </a:solidFill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>
            <a:off x="4854106" y="3057449"/>
            <a:ext cx="1155917" cy="466635"/>
            <a:chOff x="2876550" y="3652838"/>
            <a:chExt cx="2796800" cy="738113"/>
          </a:xfrm>
        </p:grpSpPr>
        <p:sp>
          <p:nvSpPr>
            <p:cNvPr id="341" name="Google Shape;341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44" name="Google Shape;344;p24"/>
            <p:cNvCxnSpPr>
              <a:stCxn id="341" idx="0"/>
              <a:endCxn id="341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4"/>
            <p:cNvCxnSpPr>
              <a:stCxn id="341" idx="6"/>
              <a:endCxn id="342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7" name="Google Shape;347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8" name="Google Shape;348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49" name="Google Shape;349;p24"/>
          <p:cNvGrpSpPr/>
          <p:nvPr/>
        </p:nvGrpSpPr>
        <p:grpSpPr>
          <a:xfrm>
            <a:off x="4854106" y="3771824"/>
            <a:ext cx="1155917" cy="466635"/>
            <a:chOff x="2876550" y="3652838"/>
            <a:chExt cx="2796800" cy="738113"/>
          </a:xfrm>
        </p:grpSpPr>
        <p:sp>
          <p:nvSpPr>
            <p:cNvPr id="350" name="Google Shape;350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53" name="Google Shape;353;p24"/>
            <p:cNvCxnSpPr>
              <a:stCxn id="350" idx="0"/>
              <a:endCxn id="350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4"/>
            <p:cNvCxnSpPr>
              <a:stCxn id="350" idx="6"/>
              <a:endCxn id="351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5" name="Google Shape;355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7" name="Google Shape;357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4854106" y="4381424"/>
            <a:ext cx="1155917" cy="466635"/>
            <a:chOff x="2876550" y="3652838"/>
            <a:chExt cx="2796800" cy="738113"/>
          </a:xfrm>
        </p:grpSpPr>
        <p:sp>
          <p:nvSpPr>
            <p:cNvPr id="359" name="Google Shape;359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62" name="Google Shape;362;p24"/>
            <p:cNvCxnSpPr>
              <a:stCxn id="359" idx="0"/>
              <a:endCxn id="359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4"/>
            <p:cNvCxnSpPr>
              <a:stCxn id="359" idx="6"/>
              <a:endCxn id="360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" name="Google Shape;364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" name="Google Shape;365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67" name="Google Shape;367;p24"/>
          <p:cNvGrpSpPr/>
          <p:nvPr/>
        </p:nvGrpSpPr>
        <p:grpSpPr>
          <a:xfrm>
            <a:off x="3000466" y="4324438"/>
            <a:ext cx="847766" cy="628532"/>
            <a:chOff x="2847975" y="2347888"/>
            <a:chExt cx="1281000" cy="852362"/>
          </a:xfrm>
        </p:grpSpPr>
        <p:sp>
          <p:nvSpPr>
            <p:cNvPr id="368" name="Google Shape;368;p24"/>
            <p:cNvSpPr/>
            <p:nvPr/>
          </p:nvSpPr>
          <p:spPr>
            <a:xfrm>
              <a:off x="2847975" y="2357438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852750" y="2924325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    .</a:t>
              </a: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..</a:t>
              </a:r>
              <a:endParaRPr sz="800"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852738" y="306705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847975" y="25003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847975" y="26408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</a:t>
              </a:r>
              <a:endParaRPr sz="700"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852063" y="278130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  </a:t>
              </a:r>
              <a:endParaRPr sz="700"/>
            </a:p>
          </p:txBody>
        </p:sp>
        <p:cxnSp>
          <p:nvCxnSpPr>
            <p:cNvPr id="374" name="Google Shape;374;p24"/>
            <p:cNvCxnSpPr/>
            <p:nvPr/>
          </p:nvCxnSpPr>
          <p:spPr>
            <a:xfrm rot="10800000" flipH="1">
              <a:off x="3256875" y="24147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5" name="Google Shape;375;p24"/>
            <p:cNvSpPr/>
            <p:nvPr/>
          </p:nvSpPr>
          <p:spPr>
            <a:xfrm>
              <a:off x="3443175" y="23479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6765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39051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8" name="Google Shape;378;p24"/>
            <p:cNvCxnSpPr/>
            <p:nvPr/>
          </p:nvCxnSpPr>
          <p:spPr>
            <a:xfrm rot="10800000" flipH="1">
              <a:off x="3256875" y="25671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9" name="Google Shape;379;p24"/>
            <p:cNvSpPr/>
            <p:nvPr/>
          </p:nvSpPr>
          <p:spPr>
            <a:xfrm>
              <a:off x="3443175" y="25003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0" name="Google Shape;380;p24"/>
            <p:cNvCxnSpPr/>
            <p:nvPr/>
          </p:nvCxnSpPr>
          <p:spPr>
            <a:xfrm rot="10800000" flipH="1">
              <a:off x="3256875" y="31005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1" name="Google Shape;381;p24"/>
            <p:cNvSpPr/>
            <p:nvPr/>
          </p:nvSpPr>
          <p:spPr>
            <a:xfrm>
              <a:off x="3443175" y="30337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676575" y="30336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4"/>
          <p:cNvGrpSpPr/>
          <p:nvPr/>
        </p:nvGrpSpPr>
        <p:grpSpPr>
          <a:xfrm>
            <a:off x="2972741" y="3259838"/>
            <a:ext cx="847766" cy="628532"/>
            <a:chOff x="2847975" y="2347888"/>
            <a:chExt cx="1281000" cy="852362"/>
          </a:xfrm>
        </p:grpSpPr>
        <p:sp>
          <p:nvSpPr>
            <p:cNvPr id="384" name="Google Shape;384;p24"/>
            <p:cNvSpPr/>
            <p:nvPr/>
          </p:nvSpPr>
          <p:spPr>
            <a:xfrm>
              <a:off x="2847975" y="2357438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852750" y="2924325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    .</a:t>
              </a: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..</a:t>
              </a:r>
              <a:endParaRPr sz="800"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852738" y="306705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847975" y="25003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847975" y="26408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</a:t>
              </a:r>
              <a:endParaRPr sz="700"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852063" y="278130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  </a:t>
              </a:r>
              <a:endParaRPr sz="700"/>
            </a:p>
          </p:txBody>
        </p:sp>
        <p:cxnSp>
          <p:nvCxnSpPr>
            <p:cNvPr id="390" name="Google Shape;390;p24"/>
            <p:cNvCxnSpPr/>
            <p:nvPr/>
          </p:nvCxnSpPr>
          <p:spPr>
            <a:xfrm rot="10800000" flipH="1">
              <a:off x="3256875" y="24147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1" name="Google Shape;391;p24"/>
            <p:cNvSpPr/>
            <p:nvPr/>
          </p:nvSpPr>
          <p:spPr>
            <a:xfrm>
              <a:off x="3443175" y="23479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36765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39051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24"/>
            <p:cNvCxnSpPr/>
            <p:nvPr/>
          </p:nvCxnSpPr>
          <p:spPr>
            <a:xfrm rot="10800000" flipH="1">
              <a:off x="3256875" y="25671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5" name="Google Shape;395;p24"/>
            <p:cNvSpPr/>
            <p:nvPr/>
          </p:nvSpPr>
          <p:spPr>
            <a:xfrm>
              <a:off x="3443175" y="25003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6" name="Google Shape;396;p24"/>
            <p:cNvCxnSpPr/>
            <p:nvPr/>
          </p:nvCxnSpPr>
          <p:spPr>
            <a:xfrm rot="10800000" flipH="1">
              <a:off x="3256875" y="31005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7" name="Google Shape;397;p24"/>
            <p:cNvSpPr/>
            <p:nvPr/>
          </p:nvSpPr>
          <p:spPr>
            <a:xfrm>
              <a:off x="3443175" y="30337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3676575" y="30336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1507655" y="2914608"/>
            <a:ext cx="307794" cy="965737"/>
            <a:chOff x="2122875" y="1550225"/>
            <a:chExt cx="535200" cy="1196700"/>
          </a:xfrm>
        </p:grpSpPr>
        <p:sp>
          <p:nvSpPr>
            <p:cNvPr id="400" name="Google Shape;400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1" name="Google Shape;401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0.4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02" name="Google Shape;402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0.5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03" name="Google Shape;403;p24"/>
          <p:cNvGrpSpPr/>
          <p:nvPr/>
        </p:nvGrpSpPr>
        <p:grpSpPr>
          <a:xfrm>
            <a:off x="1244698" y="2914608"/>
            <a:ext cx="307794" cy="965737"/>
            <a:chOff x="2122875" y="1550225"/>
            <a:chExt cx="535200" cy="1196700"/>
          </a:xfrm>
        </p:grpSpPr>
        <p:sp>
          <p:nvSpPr>
            <p:cNvPr id="404" name="Google Shape;404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5" name="Google Shape;405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0.6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06" name="Google Shape;406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1.5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981741" y="2914608"/>
            <a:ext cx="307794" cy="965737"/>
            <a:chOff x="2122875" y="1550225"/>
            <a:chExt cx="535200" cy="1196700"/>
          </a:xfrm>
        </p:grpSpPr>
        <p:sp>
          <p:nvSpPr>
            <p:cNvPr id="408" name="Google Shape;408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9" name="Google Shape;409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1.4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2.3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674958" y="2914608"/>
            <a:ext cx="307794" cy="965737"/>
            <a:chOff x="2122875" y="1550225"/>
            <a:chExt cx="535200" cy="1196700"/>
          </a:xfrm>
        </p:grpSpPr>
        <p:sp>
          <p:nvSpPr>
            <p:cNvPr id="412" name="Google Shape;412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13" name="Google Shape;413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2.4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14" name="Google Shape;414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3.6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15" name="Google Shape;415;p24"/>
          <p:cNvGrpSpPr/>
          <p:nvPr/>
        </p:nvGrpSpPr>
        <p:grpSpPr>
          <a:xfrm>
            <a:off x="651889" y="4314821"/>
            <a:ext cx="1397260" cy="815240"/>
            <a:chOff x="5358985" y="95227"/>
            <a:chExt cx="2631871" cy="2091431"/>
          </a:xfrm>
        </p:grpSpPr>
        <p:cxnSp>
          <p:nvCxnSpPr>
            <p:cNvPr id="416" name="Google Shape;416;p24"/>
            <p:cNvCxnSpPr/>
            <p:nvPr/>
          </p:nvCxnSpPr>
          <p:spPr>
            <a:xfrm>
              <a:off x="5358985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4"/>
            <p:cNvCxnSpPr/>
            <p:nvPr/>
          </p:nvCxnSpPr>
          <p:spPr>
            <a:xfrm>
              <a:off x="6153644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4"/>
            <p:cNvCxnSpPr/>
            <p:nvPr/>
          </p:nvCxnSpPr>
          <p:spPr>
            <a:xfrm>
              <a:off x="6927664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4"/>
            <p:cNvCxnSpPr/>
            <p:nvPr/>
          </p:nvCxnSpPr>
          <p:spPr>
            <a:xfrm rot="10800000" flipH="1">
              <a:off x="5358985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4"/>
            <p:cNvCxnSpPr/>
            <p:nvPr/>
          </p:nvCxnSpPr>
          <p:spPr>
            <a:xfrm rot="10800000" flipH="1">
              <a:off x="6047761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4"/>
            <p:cNvCxnSpPr/>
            <p:nvPr/>
          </p:nvCxnSpPr>
          <p:spPr>
            <a:xfrm rot="10800000" flipH="1">
              <a:off x="6179209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4"/>
            <p:cNvCxnSpPr/>
            <p:nvPr/>
          </p:nvCxnSpPr>
          <p:spPr>
            <a:xfrm rot="10800000" flipH="1">
              <a:off x="6846370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4"/>
            <p:cNvCxnSpPr/>
            <p:nvPr/>
          </p:nvCxnSpPr>
          <p:spPr>
            <a:xfrm rot="10800000" flipH="1">
              <a:off x="6922901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4"/>
            <p:cNvCxnSpPr/>
            <p:nvPr/>
          </p:nvCxnSpPr>
          <p:spPr>
            <a:xfrm rot="10800000" flipH="1">
              <a:off x="7611677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5" name="Google Shape;425;p24"/>
            <p:cNvGrpSpPr/>
            <p:nvPr/>
          </p:nvGrpSpPr>
          <p:grpSpPr>
            <a:xfrm>
              <a:off x="7237029" y="95227"/>
              <a:ext cx="753828" cy="1202564"/>
              <a:chOff x="2122875" y="1550225"/>
              <a:chExt cx="750600" cy="1196700"/>
            </a:xfrm>
          </p:grpSpPr>
          <p:sp>
            <p:nvSpPr>
              <p:cNvPr id="426" name="Google Shape;426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28" name="Google Shape;428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sp>
          <p:nvSpPr>
            <p:cNvPr id="429" name="Google Shape;429;p24"/>
            <p:cNvSpPr/>
            <p:nvPr/>
          </p:nvSpPr>
          <p:spPr>
            <a:xfrm>
              <a:off x="6541056" y="120511"/>
              <a:ext cx="271200" cy="1113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 txBox="1"/>
            <p:nvPr/>
          </p:nvSpPr>
          <p:spPr>
            <a:xfrm rot="-5400000">
              <a:off x="6634223" y="707268"/>
              <a:ext cx="4368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431" name="Google Shape;431;p24"/>
            <p:cNvSpPr txBox="1"/>
            <p:nvPr/>
          </p:nvSpPr>
          <p:spPr>
            <a:xfrm rot="-5400000">
              <a:off x="6634223" y="-58478"/>
              <a:ext cx="4368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  <p:grpSp>
          <p:nvGrpSpPr>
            <p:cNvPr id="432" name="Google Shape;432;p24"/>
            <p:cNvGrpSpPr/>
            <p:nvPr/>
          </p:nvGrpSpPr>
          <p:grpSpPr>
            <a:xfrm>
              <a:off x="6158424" y="100013"/>
              <a:ext cx="753828" cy="1202564"/>
              <a:chOff x="2122875" y="1550225"/>
              <a:chExt cx="750600" cy="1196700"/>
            </a:xfrm>
          </p:grpSpPr>
          <p:sp>
            <p:nvSpPr>
              <p:cNvPr id="433" name="Google Shape;433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35" name="Google Shape;435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436" name="Google Shape;436;p24"/>
            <p:cNvGrpSpPr/>
            <p:nvPr/>
          </p:nvGrpSpPr>
          <p:grpSpPr>
            <a:xfrm>
              <a:off x="5476823" y="95227"/>
              <a:ext cx="753828" cy="1202564"/>
              <a:chOff x="2122875" y="1550225"/>
              <a:chExt cx="750600" cy="11967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39" name="Google Shape;439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sp>
          <p:nvSpPr>
            <p:cNvPr id="440" name="Google Shape;440;p24"/>
            <p:cNvSpPr txBox="1"/>
            <p:nvPr/>
          </p:nvSpPr>
          <p:spPr>
            <a:xfrm>
              <a:off x="6033563" y="1160058"/>
              <a:ext cx="236100" cy="10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C4587"/>
                </a:solidFill>
              </a:endParaRPr>
            </a:p>
          </p:txBody>
        </p:sp>
      </p:grpSp>
      <p:sp>
        <p:nvSpPr>
          <p:cNvPr id="441" name="Google Shape;441;p24"/>
          <p:cNvSpPr txBox="1"/>
          <p:nvPr/>
        </p:nvSpPr>
        <p:spPr>
          <a:xfrm>
            <a:off x="2521950" y="2603037"/>
            <a:ext cx="16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Window management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4634100" y="2476250"/>
            <a:ext cx="16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State Access Generator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093950" y="2432775"/>
            <a:ext cx="16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999999"/>
                </a:solidFill>
              </a:rPr>
              <a:t>Evaluator</a:t>
            </a:r>
            <a:endParaRPr sz="1000" b="1">
              <a:solidFill>
                <a:srgbClr val="999999"/>
              </a:solidFill>
            </a:endParaRPr>
          </a:p>
        </p:txBody>
      </p:sp>
      <p:pic>
        <p:nvPicPr>
          <p:cNvPr id="444" name="Google Shape;4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675" y="2478788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675" y="3114325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250" y="3775100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825" y="4369200"/>
            <a:ext cx="701487" cy="701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4"/>
          <p:cNvGrpSpPr/>
          <p:nvPr/>
        </p:nvGrpSpPr>
        <p:grpSpPr>
          <a:xfrm>
            <a:off x="7191375" y="3128950"/>
            <a:ext cx="685575" cy="133225"/>
            <a:chOff x="3533775" y="3262300"/>
            <a:chExt cx="685575" cy="133225"/>
          </a:xfrm>
        </p:grpSpPr>
        <p:sp>
          <p:nvSpPr>
            <p:cNvPr id="449" name="Google Shape;449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4"/>
          <p:cNvSpPr txBox="1"/>
          <p:nvPr/>
        </p:nvSpPr>
        <p:spPr>
          <a:xfrm>
            <a:off x="6879500" y="2979350"/>
            <a:ext cx="16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Keys</a:t>
            </a:r>
            <a:endParaRPr sz="600" b="1">
              <a:solidFill>
                <a:srgbClr val="999999"/>
              </a:solidFill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6889025" y="3284150"/>
            <a:ext cx="37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Val</a:t>
            </a:r>
            <a:endParaRPr sz="600" b="1">
              <a:solidFill>
                <a:srgbClr val="999999"/>
              </a:solidFill>
            </a:endParaRPr>
          </a:p>
        </p:txBody>
      </p:sp>
      <p:grpSp>
        <p:nvGrpSpPr>
          <p:cNvPr id="456" name="Google Shape;456;p24"/>
          <p:cNvGrpSpPr/>
          <p:nvPr/>
        </p:nvGrpSpPr>
        <p:grpSpPr>
          <a:xfrm>
            <a:off x="7172325" y="3433750"/>
            <a:ext cx="685575" cy="133225"/>
            <a:chOff x="3533775" y="3262300"/>
            <a:chExt cx="685575" cy="133225"/>
          </a:xfrm>
        </p:grpSpPr>
        <p:sp>
          <p:nvSpPr>
            <p:cNvPr id="457" name="Google Shape;457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4"/>
          <p:cNvGrpSpPr/>
          <p:nvPr/>
        </p:nvGrpSpPr>
        <p:grpSpPr>
          <a:xfrm>
            <a:off x="7162800" y="3757600"/>
            <a:ext cx="685575" cy="133225"/>
            <a:chOff x="3533775" y="3262300"/>
            <a:chExt cx="685575" cy="133225"/>
          </a:xfrm>
        </p:grpSpPr>
        <p:sp>
          <p:nvSpPr>
            <p:cNvPr id="463" name="Google Shape;463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4"/>
          <p:cNvSpPr txBox="1"/>
          <p:nvPr/>
        </p:nvSpPr>
        <p:spPr>
          <a:xfrm>
            <a:off x="6869975" y="3588950"/>
            <a:ext cx="37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Opr</a:t>
            </a:r>
            <a:endParaRPr sz="600" b="1">
              <a:solidFill>
                <a:srgbClr val="999999"/>
              </a:solidFill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8395450" y="247429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RocksDB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8395450" y="316009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Faster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8404975" y="3822399"/>
            <a:ext cx="94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999999"/>
                </a:solidFill>
              </a:rPr>
              <a:t>BerkeleyDB</a:t>
            </a:r>
            <a:endParaRPr sz="900" b="1">
              <a:solidFill>
                <a:srgbClr val="999999"/>
              </a:solidFill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8404975" y="437484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LetheDB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378750" y="889275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Gadget Driver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474" name="Google Shape;4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525" y="857471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/>
          <p:nvPr/>
        </p:nvSpPr>
        <p:spPr>
          <a:xfrm rot="-5402811">
            <a:off x="606430" y="175761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6" name="Google Shape;476;p24"/>
          <p:cNvSpPr txBox="1"/>
          <p:nvPr/>
        </p:nvSpPr>
        <p:spPr>
          <a:xfrm rot="-5400000">
            <a:off x="595496" y="1765400"/>
            <a:ext cx="1095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666666"/>
                </a:solidFill>
              </a:rPr>
              <a:t>events</a:t>
            </a:r>
            <a:endParaRPr sz="900" b="1">
              <a:solidFill>
                <a:srgbClr val="666666"/>
              </a:solidFill>
            </a:endParaRPr>
          </a:p>
        </p:txBody>
      </p:sp>
      <p:sp>
        <p:nvSpPr>
          <p:cNvPr id="477" name="Google Shape;477;p24"/>
          <p:cNvSpPr/>
          <p:nvPr/>
        </p:nvSpPr>
        <p:spPr>
          <a:xfrm rot="-5402811">
            <a:off x="2418416" y="179156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8" name="Google Shape;478;p24"/>
          <p:cNvSpPr txBox="1"/>
          <p:nvPr/>
        </p:nvSpPr>
        <p:spPr>
          <a:xfrm rot="-5400000">
            <a:off x="2413325" y="1833652"/>
            <a:ext cx="109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</a:rPr>
              <a:t>Active Windows</a:t>
            </a:r>
            <a:endParaRPr sz="700" b="1">
              <a:solidFill>
                <a:srgbClr val="666666"/>
              </a:solidFill>
            </a:endParaRPr>
          </a:p>
        </p:txBody>
      </p:sp>
      <p:sp>
        <p:nvSpPr>
          <p:cNvPr id="479" name="Google Shape;479;p24"/>
          <p:cNvSpPr/>
          <p:nvPr/>
        </p:nvSpPr>
        <p:spPr>
          <a:xfrm rot="-5402811">
            <a:off x="2927355" y="179156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0" name="Google Shape;480;p24"/>
          <p:cNvSpPr txBox="1"/>
          <p:nvPr/>
        </p:nvSpPr>
        <p:spPr>
          <a:xfrm rot="-5400000">
            <a:off x="2916102" y="1822650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Expiring Windows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1" name="Google Shape;481;p24"/>
          <p:cNvSpPr/>
          <p:nvPr/>
        </p:nvSpPr>
        <p:spPr>
          <a:xfrm rot="5397189">
            <a:off x="4444580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2" name="Google Shape;482;p24"/>
          <p:cNvSpPr txBox="1"/>
          <p:nvPr/>
        </p:nvSpPr>
        <p:spPr>
          <a:xfrm rot="-5400000">
            <a:off x="4448056" y="1756163"/>
            <a:ext cx="109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Operate state Machine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483" name="Google Shape;483;p24"/>
          <p:cNvSpPr/>
          <p:nvPr/>
        </p:nvSpPr>
        <p:spPr>
          <a:xfrm rot="-5402811">
            <a:off x="4842703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24"/>
          <p:cNvSpPr txBox="1"/>
          <p:nvPr/>
        </p:nvSpPr>
        <p:spPr>
          <a:xfrm rot="-5400000">
            <a:off x="4821199" y="1696876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operation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5" name="Google Shape;485;p24"/>
          <p:cNvSpPr/>
          <p:nvPr/>
        </p:nvSpPr>
        <p:spPr>
          <a:xfrm rot="5397189">
            <a:off x="5213393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6" name="Google Shape;486;p24"/>
          <p:cNvSpPr txBox="1"/>
          <p:nvPr/>
        </p:nvSpPr>
        <p:spPr>
          <a:xfrm rot="-5400000">
            <a:off x="5208390" y="1712168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Set State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7" name="Google Shape;487;p24"/>
          <p:cNvSpPr/>
          <p:nvPr/>
        </p:nvSpPr>
        <p:spPr>
          <a:xfrm rot="5397189">
            <a:off x="6614155" y="1793326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 txBox="1"/>
          <p:nvPr/>
        </p:nvSpPr>
        <p:spPr>
          <a:xfrm rot="-5400000">
            <a:off x="6604975" y="1701170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Push Operations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9" name="Google Shape;489;p24"/>
          <p:cNvSpPr/>
          <p:nvPr/>
        </p:nvSpPr>
        <p:spPr>
          <a:xfrm rot="5397189">
            <a:off x="7057830" y="1793326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0" name="Google Shape;490;p24"/>
          <p:cNvSpPr txBox="1"/>
          <p:nvPr/>
        </p:nvSpPr>
        <p:spPr>
          <a:xfrm rot="-5400000">
            <a:off x="7041906" y="1711931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Do Experiment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11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>
            <a:spLocks noGrp="1"/>
          </p:cNvSpPr>
          <p:nvPr>
            <p:ph type="title"/>
          </p:nvPr>
        </p:nvSpPr>
        <p:spPr>
          <a:xfrm>
            <a:off x="240050" y="176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 b="1"/>
              <a:t>Preliminary Results</a:t>
            </a:r>
            <a:endParaRPr sz="2120" b="1"/>
          </a:p>
        </p:txBody>
      </p:sp>
      <p:sp>
        <p:nvSpPr>
          <p:cNvPr id="497" name="Google Shape;497;p25"/>
          <p:cNvSpPr txBox="1">
            <a:spLocks noGrp="1"/>
          </p:cNvSpPr>
          <p:nvPr>
            <p:ph type="title"/>
          </p:nvPr>
        </p:nvSpPr>
        <p:spPr>
          <a:xfrm>
            <a:off x="333225" y="751250"/>
            <a:ext cx="24429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Flink- </a:t>
            </a:r>
            <a:r>
              <a:rPr lang="en" sz="1120" b="1">
                <a:solidFill>
                  <a:srgbClr val="434343"/>
                </a:solidFill>
              </a:rPr>
              <a:t>Read&amp;Write Ratio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498" name="Google Shape;4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453" y="1080950"/>
            <a:ext cx="2216422" cy="1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550" y="1008480"/>
            <a:ext cx="2131748" cy="162656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5"/>
          <p:cNvSpPr/>
          <p:nvPr/>
        </p:nvSpPr>
        <p:spPr>
          <a:xfrm>
            <a:off x="88425" y="717050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4723838" y="712931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4938085" y="75125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Flink- 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503" name="Google Shape;5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550" y="3158550"/>
            <a:ext cx="2218532" cy="1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61700"/>
            <a:ext cx="2354488" cy="16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650" y="3307907"/>
            <a:ext cx="2033725" cy="149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0225" y="3192459"/>
            <a:ext cx="2033725" cy="145973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5"/>
          <p:cNvSpPr/>
          <p:nvPr/>
        </p:nvSpPr>
        <p:spPr>
          <a:xfrm>
            <a:off x="66975" y="2883800"/>
            <a:ext cx="44202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4723850" y="2959125"/>
            <a:ext cx="4336500" cy="20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/>
          </p:nvPr>
        </p:nvSpPr>
        <p:spPr>
          <a:xfrm>
            <a:off x="4876260" y="288380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Gadget 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sp>
        <p:nvSpPr>
          <p:cNvPr id="510" name="Google Shape;510;p25"/>
          <p:cNvSpPr txBox="1">
            <a:spLocks noGrp="1"/>
          </p:cNvSpPr>
          <p:nvPr>
            <p:ph type="title"/>
          </p:nvPr>
        </p:nvSpPr>
        <p:spPr>
          <a:xfrm>
            <a:off x="175460" y="278300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Gadget-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511" name="Google Shape;51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450" y="1218994"/>
            <a:ext cx="2033725" cy="14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0101" y="1174551"/>
            <a:ext cx="1964636" cy="1554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5"/>
          <p:cNvSpPr txBox="1"/>
          <p:nvPr/>
        </p:nvSpPr>
        <p:spPr>
          <a:xfrm>
            <a:off x="88759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12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 txBox="1"/>
          <p:nvPr/>
        </p:nvSpPr>
        <p:spPr>
          <a:xfrm>
            <a:off x="971925" y="559575"/>
            <a:ext cx="235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Conclusion</a:t>
            </a:r>
            <a:endParaRPr sz="2100" b="1"/>
          </a:p>
        </p:txBody>
      </p:sp>
      <p:sp>
        <p:nvSpPr>
          <p:cNvPr id="519" name="Google Shape;519;p26"/>
          <p:cNvSpPr txBox="1"/>
          <p:nvPr/>
        </p:nvSpPr>
        <p:spPr>
          <a:xfrm>
            <a:off x="851833" y="1196175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Current research work demonstrate existing KV stores as state managers hamper the performance of streamings systems</a:t>
            </a:r>
            <a:endParaRPr b="1"/>
          </a:p>
        </p:txBody>
      </p:sp>
      <p:sp>
        <p:nvSpPr>
          <p:cNvPr id="520" name="Google Shape;520;p26"/>
          <p:cNvSpPr txBox="1"/>
          <p:nvPr/>
        </p:nvSpPr>
        <p:spPr>
          <a:xfrm>
            <a:off x="851813" y="1768413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We conduct a comprehensive analysis to characterize  state workloads in streaming systems </a:t>
            </a:r>
            <a:endParaRPr b="1"/>
          </a:p>
        </p:txBody>
      </p:sp>
      <p:sp>
        <p:nvSpPr>
          <p:cNvPr id="521" name="Google Shape;521;p26"/>
          <p:cNvSpPr txBox="1"/>
          <p:nvPr/>
        </p:nvSpPr>
        <p:spPr>
          <a:xfrm>
            <a:off x="851813" y="2325063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We design and build a benchmarking system for fast and accurate evaluation of state managers</a:t>
            </a:r>
            <a:endParaRPr b="1"/>
          </a:p>
        </p:txBody>
      </p:sp>
      <p:sp>
        <p:nvSpPr>
          <p:cNvPr id="522" name="Google Shape;522;p26"/>
          <p:cNvSpPr txBox="1"/>
          <p:nvPr/>
        </p:nvSpPr>
        <p:spPr>
          <a:xfrm>
            <a:off x="907338" y="2940663"/>
            <a:ext cx="618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As the next step, we leverage our  findings in  the first step  and our benchmarking system  to design novel KV stores for streaming systems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3533775" y="3262300"/>
            <a:ext cx="685575" cy="133225"/>
            <a:chOff x="3533775" y="3262300"/>
            <a:chExt cx="685575" cy="133225"/>
          </a:xfrm>
        </p:grpSpPr>
        <p:sp>
          <p:nvSpPr>
            <p:cNvPr id="528" name="Google Shape;528;p27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 Managers in Streaming Systems</a:t>
            </a:r>
            <a:endParaRPr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long-running nature of streaming computations often requires maintaining </a:t>
            </a:r>
            <a:r>
              <a:rPr lang="en">
                <a:solidFill>
                  <a:srgbClr val="980000"/>
                </a:solidFill>
              </a:rPr>
              <a:t>larger-than-memory</a:t>
            </a:r>
            <a:r>
              <a:rPr lang="en"/>
              <a:t> state.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preliminary results indicate that streaming operators often access the state </a:t>
            </a:r>
            <a:r>
              <a:rPr lang="en">
                <a:solidFill>
                  <a:srgbClr val="980000"/>
                </a:solidFill>
              </a:rPr>
              <a:t>multiple times per incoming event</a:t>
            </a:r>
            <a:r>
              <a:rPr lang="en"/>
              <a:t>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managers play a vital role in determining the </a:t>
            </a:r>
            <a:r>
              <a:rPr lang="en">
                <a:solidFill>
                  <a:srgbClr val="980000"/>
                </a:solidFill>
              </a:rPr>
              <a:t>performance</a:t>
            </a:r>
            <a:r>
              <a:rPr lang="en"/>
              <a:t> of streaming systems.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9087750" y="505467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2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Managers in Streaming Systems</a:t>
            </a:r>
            <a:endParaRPr/>
          </a:p>
        </p:txBody>
      </p:sp>
      <p:sp>
        <p:nvSpPr>
          <p:cNvPr id="604" name="Google Shape;6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long-running nature of streaming computations often requires maintaining </a:t>
            </a:r>
            <a:r>
              <a:rPr lang="en">
                <a:solidFill>
                  <a:srgbClr val="980000"/>
                </a:solidFill>
              </a:rPr>
              <a:t>larger-than-memory</a:t>
            </a:r>
            <a:r>
              <a:rPr lang="en"/>
              <a:t> state.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preliminary results indicate that streaming operators often access the state </a:t>
            </a:r>
            <a:r>
              <a:rPr lang="en">
                <a:solidFill>
                  <a:srgbClr val="980000"/>
                </a:solidFill>
              </a:rPr>
              <a:t>multiple times per incoming event</a:t>
            </a:r>
            <a:r>
              <a:rPr lang="en"/>
              <a:t>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managers play a vital role in determining the </a:t>
            </a:r>
            <a:r>
              <a:rPr lang="en">
                <a:solidFill>
                  <a:srgbClr val="980000"/>
                </a:solidFill>
              </a:rPr>
              <a:t>performance</a:t>
            </a:r>
            <a:r>
              <a:rPr lang="en"/>
              <a:t> of streaming systems.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 Problem</a:t>
            </a:r>
            <a:endParaRPr/>
          </a:p>
        </p:txBody>
      </p:sp>
      <p:sp>
        <p:nvSpPr>
          <p:cNvPr id="610" name="Google Shape;61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streaming systems use </a:t>
            </a:r>
            <a:r>
              <a:rPr lang="en" sz="7200">
                <a:solidFill>
                  <a:srgbClr val="990000"/>
                </a:solidFill>
              </a:rPr>
              <a:t>out-of-the-box</a:t>
            </a:r>
            <a:r>
              <a:rPr lang="en" sz="7200"/>
              <a:t>  stores such RocksDB as state managers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It has been shown that out-of-the-box  stores notably </a:t>
            </a:r>
            <a:r>
              <a:rPr lang="en" sz="7200">
                <a:solidFill>
                  <a:srgbClr val="980000"/>
                </a:solidFill>
              </a:rPr>
              <a:t>hampers the performance</a:t>
            </a:r>
            <a:r>
              <a:rPr lang="en" sz="7200"/>
              <a:t> of streaming systems</a:t>
            </a:r>
            <a:endParaRPr sz="72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7200"/>
              <a:t>General stores are </a:t>
            </a:r>
            <a:r>
              <a:rPr lang="en" sz="7200">
                <a:solidFill>
                  <a:srgbClr val="990000"/>
                </a:solidFill>
              </a:rPr>
              <a:t>not aware of characteristics</a:t>
            </a:r>
            <a:r>
              <a:rPr lang="en" sz="7200"/>
              <a:t>  of state workload in streaming systems</a:t>
            </a:r>
            <a:endParaRPr sz="7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benchmarks such as YSCB cannot faithfully represent the </a:t>
            </a:r>
            <a:r>
              <a:rPr lang="en" sz="7200">
                <a:solidFill>
                  <a:srgbClr val="990000"/>
                </a:solidFill>
              </a:rPr>
              <a:t>characteristics of  state workload</a:t>
            </a:r>
            <a:r>
              <a:rPr lang="en" sz="7200"/>
              <a:t> in streaming systems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There is no easy way to evaluate existing and novel  designs for streaming systems 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They have to integrate  alternative KV stores with the streaming engine to evaluate their performance</a:t>
            </a:r>
            <a:r>
              <a:rPr lang="en" sz="7200" b="1"/>
              <a:t>.  </a:t>
            </a:r>
            <a:endParaRPr sz="72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</a:t>
            </a:r>
            <a:endParaRPr/>
          </a:p>
        </p:txBody>
      </p:sp>
      <p:sp>
        <p:nvSpPr>
          <p:cNvPr id="616" name="Google Shape;61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tackle  the  research problem  in three main steps: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We conduct a </a:t>
            </a:r>
            <a:r>
              <a:rPr lang="en">
                <a:solidFill>
                  <a:srgbClr val="980000"/>
                </a:solidFill>
              </a:rPr>
              <a:t>comprehensive analysis</a:t>
            </a:r>
            <a:r>
              <a:rPr lang="en"/>
              <a:t> to </a:t>
            </a:r>
            <a:r>
              <a:rPr lang="en">
                <a:solidFill>
                  <a:srgbClr val="980000"/>
                </a:solidFill>
              </a:rPr>
              <a:t>characterize</a:t>
            </a:r>
            <a:r>
              <a:rPr lang="en"/>
              <a:t> streaming workloads </a:t>
            </a:r>
            <a:r>
              <a:rPr lang="en" sz="1200"/>
              <a:t>Our preliminary results demonstrate several interesting characters that are overlooked in existing studies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We </a:t>
            </a:r>
            <a:r>
              <a:rPr lang="en">
                <a:solidFill>
                  <a:srgbClr val="980000"/>
                </a:solidFill>
              </a:rPr>
              <a:t>design and build  a benchmarking tool</a:t>
            </a:r>
            <a:r>
              <a:rPr lang="en"/>
              <a:t> for streaming state management that allows configuring a set of streaming-specific parameters that capture streaming application behavior.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We will finally leverage our findings in the previous steps to </a:t>
            </a:r>
            <a:r>
              <a:rPr lang="en">
                <a:solidFill>
                  <a:srgbClr val="980000"/>
                </a:solidFill>
              </a:rPr>
              <a:t>design and build novel  methods for internal and external state management</a:t>
            </a:r>
            <a:r>
              <a:rPr lang="en"/>
              <a:t> in streaming systems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Research  Problem</a:t>
            </a:r>
            <a:endParaRPr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streaming systems use </a:t>
            </a:r>
            <a:r>
              <a:rPr lang="en" sz="7200">
                <a:solidFill>
                  <a:srgbClr val="990000"/>
                </a:solidFill>
              </a:rPr>
              <a:t>out-of-the-box</a:t>
            </a:r>
            <a:r>
              <a:rPr lang="en" sz="7200"/>
              <a:t>  stores such RocksDB 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It has been shown that out-of-the-box  stores notably </a:t>
            </a:r>
            <a:r>
              <a:rPr lang="en" sz="7200">
                <a:solidFill>
                  <a:srgbClr val="980000"/>
                </a:solidFill>
              </a:rPr>
              <a:t>hampers the performance</a:t>
            </a:r>
            <a:r>
              <a:rPr lang="en" sz="7200"/>
              <a:t> of streaming systems</a:t>
            </a:r>
            <a:endParaRPr sz="7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benchmarks such as YSCB cannot faithfully represent the </a:t>
            </a:r>
            <a:r>
              <a:rPr lang="en" sz="7200">
                <a:solidFill>
                  <a:srgbClr val="990000"/>
                </a:solidFill>
              </a:rPr>
              <a:t>characteristics of  state workload</a:t>
            </a:r>
            <a:r>
              <a:rPr lang="en" sz="7200"/>
              <a:t> 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System designers  have to integrate  alternative KV stores with the streaming engine </a:t>
            </a:r>
            <a:r>
              <a:rPr lang="en" sz="7200" b="1"/>
              <a:t> </a:t>
            </a:r>
            <a:endParaRPr sz="72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System designers might have  to instrument the streaming system to characterize the state workload</a:t>
            </a:r>
            <a:endParaRPr sz="7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3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chemeClr val="dk1"/>
                </a:solidFill>
              </a:rPr>
              <a:t>Analysis of  State workloads in Streaming systems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Read&amp;Write Ratio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Temporal locality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Hit Rate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Key popularity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Window Size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Key space and Working set size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Event amplification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Operation Sequence</a:t>
            </a:r>
            <a:endParaRPr sz="205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methodology </a:t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>
            <a:off x="2867875" y="2190700"/>
            <a:ext cx="2535300" cy="128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13" y="2216503"/>
            <a:ext cx="2525624" cy="12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4"/>
          <p:cNvSpPr/>
          <p:nvPr/>
        </p:nvSpPr>
        <p:spPr>
          <a:xfrm>
            <a:off x="3273125" y="1236525"/>
            <a:ext cx="1558500" cy="572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Applications</a:t>
            </a:r>
            <a:endParaRPr b="1"/>
          </a:p>
        </p:txBody>
      </p:sp>
      <p:sp>
        <p:nvSpPr>
          <p:cNvPr id="636" name="Google Shape;636;p44"/>
          <p:cNvSpPr/>
          <p:nvPr/>
        </p:nvSpPr>
        <p:spPr>
          <a:xfrm>
            <a:off x="3860075" y="1809225"/>
            <a:ext cx="384600" cy="372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4"/>
          <p:cNvSpPr/>
          <p:nvPr/>
        </p:nvSpPr>
        <p:spPr>
          <a:xfrm>
            <a:off x="3943225" y="3488375"/>
            <a:ext cx="384600" cy="52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800" y="3488375"/>
            <a:ext cx="1021275" cy="1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563" y="3957800"/>
            <a:ext cx="1094625" cy="10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4"/>
          <p:cNvSpPr txBox="1"/>
          <p:nvPr/>
        </p:nvSpPr>
        <p:spPr>
          <a:xfrm>
            <a:off x="4572000" y="440575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</a:rPr>
              <a:t>KV Store</a:t>
            </a:r>
            <a:endParaRPr b="1">
              <a:solidFill>
                <a:srgbClr val="1155CC"/>
              </a:solidFill>
            </a:endParaRPr>
          </a:p>
        </p:txBody>
      </p:sp>
      <p:grpSp>
        <p:nvGrpSpPr>
          <p:cNvPr id="641" name="Google Shape;641;p44"/>
          <p:cNvGrpSpPr/>
          <p:nvPr/>
        </p:nvGrpSpPr>
        <p:grpSpPr>
          <a:xfrm>
            <a:off x="72700" y="1151650"/>
            <a:ext cx="2628900" cy="3254100"/>
            <a:chOff x="72700" y="1151650"/>
            <a:chExt cx="2628900" cy="3254100"/>
          </a:xfrm>
        </p:grpSpPr>
        <p:sp>
          <p:nvSpPr>
            <p:cNvPr id="642" name="Google Shape;642;p44"/>
            <p:cNvSpPr/>
            <p:nvPr/>
          </p:nvSpPr>
          <p:spPr>
            <a:xfrm>
              <a:off x="72700" y="1475650"/>
              <a:ext cx="2628900" cy="293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Tumbling All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Sliding All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Keyed Tumbling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Keyed Sliding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Join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Session window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Join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Aggregation</a:t>
              </a:r>
              <a:endParaRPr sz="1200" b="1">
                <a:solidFill>
                  <a:srgbClr val="4343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 txBox="1"/>
            <p:nvPr/>
          </p:nvSpPr>
          <p:spPr>
            <a:xfrm>
              <a:off x="756401" y="1151650"/>
              <a:ext cx="1408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Applications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  <p:grpSp>
        <p:nvGrpSpPr>
          <p:cNvPr id="644" name="Google Shape;644;p44"/>
          <p:cNvGrpSpPr/>
          <p:nvPr/>
        </p:nvGrpSpPr>
        <p:grpSpPr>
          <a:xfrm>
            <a:off x="5940125" y="1060150"/>
            <a:ext cx="2798700" cy="3231250"/>
            <a:chOff x="5940125" y="1060150"/>
            <a:chExt cx="2798700" cy="3231250"/>
          </a:xfrm>
        </p:grpSpPr>
        <p:sp>
          <p:nvSpPr>
            <p:cNvPr id="645" name="Google Shape;645;p44"/>
            <p:cNvSpPr/>
            <p:nvPr/>
          </p:nvSpPr>
          <p:spPr>
            <a:xfrm>
              <a:off x="5940125" y="1428800"/>
              <a:ext cx="2798700" cy="2862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Read&amp;Write Ratio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Temporal locality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Hit Rate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popularity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Window Size 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space and Working set size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Event Amplification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Operation Sequence</a:t>
              </a:r>
              <a:endParaRPr sz="1250" b="1">
                <a:solidFill>
                  <a:schemeClr val="dk2"/>
                </a:solidFill>
              </a:endParaRPr>
            </a:p>
          </p:txBody>
        </p:sp>
        <p:sp>
          <p:nvSpPr>
            <p:cNvPr id="646" name="Google Shape;646;p44"/>
            <p:cNvSpPr txBox="1"/>
            <p:nvPr/>
          </p:nvSpPr>
          <p:spPr>
            <a:xfrm>
              <a:off x="6635375" y="1060150"/>
              <a:ext cx="164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Characteristics 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Read&amp;Write Ratio</a:t>
            </a:r>
            <a:endParaRPr/>
          </a:p>
        </p:txBody>
      </p:sp>
      <p:pic>
        <p:nvPicPr>
          <p:cNvPr id="652" name="Google Shape;6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00" y="858375"/>
            <a:ext cx="2924298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400" y="817737"/>
            <a:ext cx="3040251" cy="21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/>
          <p:nvPr/>
        </p:nvSpPr>
        <p:spPr>
          <a:xfrm>
            <a:off x="124700" y="1537225"/>
            <a:ext cx="2213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There are a  mixture of operators while some of them are write-heavy, there are operators whose reads are more than writes.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55" name="Google Shape;6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625" y="3032625"/>
            <a:ext cx="2525486" cy="19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73" y="3052973"/>
            <a:ext cx="2694333" cy="188919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5"/>
          <p:cNvSpPr/>
          <p:nvPr/>
        </p:nvSpPr>
        <p:spPr>
          <a:xfrm>
            <a:off x="183575" y="3207350"/>
            <a:ext cx="2213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YSCB sees the Sliding Keyed window and Continuous aggregation as the same operator (</a:t>
            </a:r>
            <a:r>
              <a:rPr lang="en" b="1">
                <a:solidFill>
                  <a:srgbClr val="980000"/>
                </a:solidFill>
              </a:rPr>
              <a:t>50% reads and 50% writes</a:t>
            </a:r>
            <a:r>
              <a:rPr lang="en" b="1">
                <a:solidFill>
                  <a:srgbClr val="38761D"/>
                </a:solidFill>
              </a:rPr>
              <a:t>) 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locality</a:t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311700" y="1090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Temporal   locality</a:t>
            </a:r>
            <a:r>
              <a:rPr lang="en" b="1">
                <a:solidFill>
                  <a:srgbClr val="38761D"/>
                </a:solidFill>
              </a:rPr>
              <a:t> shows how closely a current key will be accessed in the future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64" name="Google Shape;6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325" y="498775"/>
            <a:ext cx="2611773" cy="194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425" y="2718562"/>
            <a:ext cx="2213100" cy="186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300" y="2706825"/>
            <a:ext cx="2477998" cy="18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200" y="544298"/>
            <a:ext cx="2430198" cy="18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6"/>
          <p:cNvSpPr/>
          <p:nvPr/>
        </p:nvSpPr>
        <p:spPr>
          <a:xfrm>
            <a:off x="360200" y="2352700"/>
            <a:ext cx="22131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have </a:t>
            </a:r>
            <a:r>
              <a:rPr lang="en" b="1">
                <a:solidFill>
                  <a:srgbClr val="980000"/>
                </a:solidFill>
              </a:rPr>
              <a:t>high temporal locality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669" name="Google Shape;669;p46"/>
          <p:cNvSpPr/>
          <p:nvPr/>
        </p:nvSpPr>
        <p:spPr>
          <a:xfrm>
            <a:off x="360200" y="3445738"/>
            <a:ext cx="2213100" cy="115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YCSB wrongly sees Sliding Keyed and Continuous Aggregation operators as the same operator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Rate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311700" y="1090400"/>
            <a:ext cx="2327700" cy="133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Hit rate </a:t>
            </a:r>
            <a:r>
              <a:rPr lang="en" b="1">
                <a:solidFill>
                  <a:srgbClr val="38761D"/>
                </a:solidFill>
              </a:rPr>
              <a:t> demonstrates the ratio of hits if the keys are being  cached in caches with different sizes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76" name="Google Shape;6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728" y="334250"/>
            <a:ext cx="2923924" cy="234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475" y="2854535"/>
            <a:ext cx="2528348" cy="20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625" y="559400"/>
            <a:ext cx="2642749" cy="21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1300" y="2854543"/>
            <a:ext cx="2528348" cy="202464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7"/>
          <p:cNvSpPr/>
          <p:nvPr/>
        </p:nvSpPr>
        <p:spPr>
          <a:xfrm>
            <a:off x="311700" y="2675675"/>
            <a:ext cx="23277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 have </a:t>
            </a:r>
            <a:r>
              <a:rPr lang="en" b="1">
                <a:solidFill>
                  <a:srgbClr val="980000"/>
                </a:solidFill>
              </a:rPr>
              <a:t>high hit rates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Space Size and  Working Set Size</a:t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311700" y="1090400"/>
            <a:ext cx="2327700" cy="987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Working Set Size</a:t>
            </a:r>
            <a:r>
              <a:rPr lang="en" b="1">
                <a:solidFill>
                  <a:srgbClr val="38761D"/>
                </a:solidFill>
              </a:rPr>
              <a:t>  shows a cache size the achieves the highest possible hit   rate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87" name="Google Shape;6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325" y="2909450"/>
            <a:ext cx="2574725" cy="18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1017728"/>
            <a:ext cx="2486999" cy="17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075" y="987626"/>
            <a:ext cx="2486968" cy="17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024" y="3079163"/>
            <a:ext cx="2403098" cy="172488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/>
          <p:nvPr/>
        </p:nvSpPr>
        <p:spPr>
          <a:xfrm>
            <a:off x="311700" y="2772725"/>
            <a:ext cx="2327700" cy="63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 have a </a:t>
            </a:r>
            <a:r>
              <a:rPr lang="en" b="1">
                <a:solidFill>
                  <a:srgbClr val="660000"/>
                </a:solidFill>
              </a:rPr>
              <a:t>small working set size</a:t>
            </a:r>
            <a:endParaRPr b="1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50" b="1">
                <a:solidFill>
                  <a:schemeClr val="dk2"/>
                </a:solidFill>
              </a:rPr>
              <a:t>Key Popularity </a:t>
            </a:r>
            <a:endParaRPr sz="3300"/>
          </a:p>
        </p:txBody>
      </p:sp>
      <p:pic>
        <p:nvPicPr>
          <p:cNvPr id="697" name="Google Shape;6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00" y="2748557"/>
            <a:ext cx="2746650" cy="209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425" y="2971800"/>
            <a:ext cx="2623677" cy="1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875" y="505100"/>
            <a:ext cx="2441876" cy="18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225" y="650600"/>
            <a:ext cx="2441876" cy="18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9"/>
          <p:cNvSpPr/>
          <p:nvPr/>
        </p:nvSpPr>
        <p:spPr>
          <a:xfrm>
            <a:off x="311700" y="1090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Key popularity </a:t>
            </a:r>
            <a:r>
              <a:rPr lang="en" b="1">
                <a:solidFill>
                  <a:srgbClr val="38761D"/>
                </a:solidFill>
              </a:rPr>
              <a:t>shows the popularity of keys  compared to one another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401775" y="2614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Keys are </a:t>
            </a:r>
            <a:r>
              <a:rPr lang="en" b="1">
                <a:solidFill>
                  <a:srgbClr val="660000"/>
                </a:solidFill>
              </a:rPr>
              <a:t>evenly popular</a:t>
            </a:r>
            <a:r>
              <a:rPr lang="en" b="1">
                <a:solidFill>
                  <a:srgbClr val="38761D"/>
                </a:solidFill>
              </a:rPr>
              <a:t> in almost all operators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Sequence</a:t>
            </a:r>
            <a:endParaRPr/>
          </a:p>
        </p:txBody>
      </p:sp>
      <p:sp>
        <p:nvSpPr>
          <p:cNvPr id="708" name="Google Shape;708;p50"/>
          <p:cNvSpPr txBox="1">
            <a:spLocks noGrp="1"/>
          </p:cNvSpPr>
          <p:nvPr>
            <p:ph type="body" idx="1"/>
          </p:nvPr>
        </p:nvSpPr>
        <p:spPr>
          <a:xfrm>
            <a:off x="530775" y="402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Tumbling all Window (Incremental):</a:t>
            </a:r>
            <a:r>
              <a:rPr lang="en"/>
              <a:t>  </a:t>
            </a:r>
            <a:r>
              <a:rPr lang="en" b="1"/>
              <a:t>get-put</a:t>
            </a:r>
            <a:r>
              <a:rPr lang="en"/>
              <a:t>   </a:t>
            </a:r>
            <a:r>
              <a:rPr lang="en" b="1"/>
              <a:t>get-put</a:t>
            </a:r>
            <a:r>
              <a:rPr lang="en"/>
              <a:t>  </a:t>
            </a:r>
            <a:r>
              <a:rPr lang="en" b="1"/>
              <a:t>get-put</a:t>
            </a:r>
            <a:r>
              <a:rPr lang="en"/>
              <a:t> ….  </a:t>
            </a:r>
            <a:r>
              <a:rPr lang="en" b="1"/>
              <a:t>get-put</a:t>
            </a:r>
            <a:r>
              <a:rPr lang="en"/>
              <a:t>  </a:t>
            </a:r>
            <a:r>
              <a:rPr lang="en" b="1"/>
              <a:t>get- delete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2055050" y="2196000"/>
            <a:ext cx="751200" cy="7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</a:t>
            </a:r>
            <a:r>
              <a:rPr lang="en"/>
              <a:t> </a:t>
            </a: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3387823" y="2196000"/>
            <a:ext cx="780900" cy="7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Put</a:t>
            </a:r>
            <a:r>
              <a:rPr lang="en"/>
              <a:t> </a:t>
            </a:r>
            <a:endParaRPr/>
          </a:p>
        </p:txBody>
      </p:sp>
      <p:cxnSp>
        <p:nvCxnSpPr>
          <p:cNvPr id="711" name="Google Shape;711;p50"/>
          <p:cNvCxnSpPr>
            <a:endCxn id="710" idx="0"/>
          </p:cNvCxnSpPr>
          <p:nvPr/>
        </p:nvCxnSpPr>
        <p:spPr>
          <a:xfrm>
            <a:off x="2445373" y="2196000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50"/>
          <p:cNvCxnSpPr>
            <a:stCxn id="710" idx="4"/>
            <a:endCxn id="709" idx="4"/>
          </p:cNvCxnSpPr>
          <p:nvPr/>
        </p:nvCxnSpPr>
        <p:spPr>
          <a:xfrm rot="10800000">
            <a:off x="2430673" y="2947500"/>
            <a:ext cx="134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3" name="Google Shape;713;p50"/>
          <p:cNvSpPr/>
          <p:nvPr/>
        </p:nvSpPr>
        <p:spPr>
          <a:xfrm>
            <a:off x="4654750" y="2210700"/>
            <a:ext cx="751200" cy="7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</a:t>
            </a:r>
            <a:r>
              <a:rPr lang="en"/>
              <a:t> </a:t>
            </a: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6071500" y="2210700"/>
            <a:ext cx="1139400" cy="7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Delete</a:t>
            </a:r>
            <a:r>
              <a:rPr lang="en"/>
              <a:t> </a:t>
            </a:r>
            <a:endParaRPr/>
          </a:p>
        </p:txBody>
      </p:sp>
      <p:cxnSp>
        <p:nvCxnSpPr>
          <p:cNvPr id="715" name="Google Shape;715;p50"/>
          <p:cNvCxnSpPr>
            <a:stCxn id="710" idx="6"/>
          </p:cNvCxnSpPr>
          <p:nvPr/>
        </p:nvCxnSpPr>
        <p:spPr>
          <a:xfrm>
            <a:off x="4168723" y="2571750"/>
            <a:ext cx="5403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50"/>
          <p:cNvCxnSpPr/>
          <p:nvPr/>
        </p:nvCxnSpPr>
        <p:spPr>
          <a:xfrm rot="10800000" flipH="1">
            <a:off x="5347225" y="2577600"/>
            <a:ext cx="751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7" name="Google Shape;717;p50"/>
          <p:cNvSpPr/>
          <p:nvPr/>
        </p:nvSpPr>
        <p:spPr>
          <a:xfrm>
            <a:off x="3134125" y="3560275"/>
            <a:ext cx="2213100" cy="87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YCSB is not able  to  enforce a specific operation sequence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Evant Amplification </a:t>
            </a:r>
            <a:endParaRPr/>
          </a:p>
        </p:txBody>
      </p:sp>
      <p:sp>
        <p:nvSpPr>
          <p:cNvPr id="723" name="Google Shape;72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Tumbling all Window (Incremental ): </a:t>
            </a:r>
            <a:r>
              <a:rPr lang="en" sz="2400" b="1">
                <a:solidFill>
                  <a:srgbClr val="980000"/>
                </a:solidFill>
              </a:rPr>
              <a:t>2x</a:t>
            </a:r>
            <a:endParaRPr sz="2400"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Tumbling all Window (Iterative): </a:t>
            </a:r>
            <a:r>
              <a:rPr lang="en" sz="2400" b="1">
                <a:solidFill>
                  <a:srgbClr val="980000"/>
                </a:solidFill>
              </a:rPr>
              <a:t>1x</a:t>
            </a:r>
            <a:endParaRPr sz="2400"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Sliding All window (5-1) (Incremental) : </a:t>
            </a:r>
            <a:r>
              <a:rPr lang="en" sz="2400" b="1">
                <a:solidFill>
                  <a:srgbClr val="980000"/>
                </a:solidFill>
              </a:rPr>
              <a:t>10x</a:t>
            </a:r>
            <a:r>
              <a:rPr lang="en" sz="2400">
                <a:solidFill>
                  <a:srgbClr val="980000"/>
                </a:solidFill>
              </a:rPr>
              <a:t> 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methodology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09602" y="1426625"/>
            <a:ext cx="767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 b="1">
                <a:solidFill>
                  <a:srgbClr val="434343"/>
                </a:solidFill>
              </a:rPr>
              <a:t>We Conduct a comprehensive analysis to characterize streaming workloads</a:t>
            </a:r>
            <a:endParaRPr sz="1500" b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 b="1">
                <a:solidFill>
                  <a:srgbClr val="434343"/>
                </a:solidFill>
              </a:rPr>
              <a:t>We Design and build a system  to accurately  and quickly evaluate existing and novel stores for streaming systems</a:t>
            </a:r>
            <a:endParaRPr sz="1500" b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AutoNum type="arabicParenR"/>
            </a:pPr>
            <a:r>
              <a:rPr lang="en" sz="1500" b="1">
                <a:solidFill>
                  <a:srgbClr val="999999"/>
                </a:solidFill>
              </a:rPr>
              <a:t>We Design and Build  a KV store tailored for streamings systems requirements</a:t>
            </a:r>
            <a:endParaRPr sz="1500" b="1">
              <a:solidFill>
                <a:srgbClr val="999999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4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2"/>
          <p:cNvSpPr/>
          <p:nvPr/>
        </p:nvSpPr>
        <p:spPr>
          <a:xfrm>
            <a:off x="-42150" y="271155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RocksDB</a:t>
            </a:r>
            <a:endParaRPr/>
          </a:p>
        </p:txBody>
      </p:sp>
      <p:sp>
        <p:nvSpPr>
          <p:cNvPr id="729" name="Google Shape;729;p52"/>
          <p:cNvSpPr/>
          <p:nvPr/>
        </p:nvSpPr>
        <p:spPr>
          <a:xfrm>
            <a:off x="3796000" y="4416725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1</a:t>
            </a:r>
            <a:endParaRPr/>
          </a:p>
        </p:txBody>
      </p:sp>
      <p:sp>
        <p:nvSpPr>
          <p:cNvPr id="730" name="Google Shape;730;p52"/>
          <p:cNvSpPr/>
          <p:nvPr/>
        </p:nvSpPr>
        <p:spPr>
          <a:xfrm>
            <a:off x="3643600" y="4264325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1</a:t>
            </a:r>
            <a:endParaRPr/>
          </a:p>
        </p:txBody>
      </p:sp>
      <p:sp>
        <p:nvSpPr>
          <p:cNvPr id="731" name="Google Shape;73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</a:t>
            </a:r>
            <a:endParaRPr/>
          </a:p>
        </p:txBody>
      </p:sp>
      <p:sp>
        <p:nvSpPr>
          <p:cNvPr id="732" name="Google Shape;732;p52"/>
          <p:cNvSpPr/>
          <p:nvPr/>
        </p:nvSpPr>
        <p:spPr>
          <a:xfrm>
            <a:off x="3002575" y="108880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C0000"/>
                </a:solidFill>
              </a:rPr>
              <a:t>Key  Distribution</a:t>
            </a:r>
            <a:endParaRPr sz="110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2"/>
          <p:cNvSpPr/>
          <p:nvPr/>
        </p:nvSpPr>
        <p:spPr>
          <a:xfrm>
            <a:off x="5082700" y="108880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C0000"/>
                </a:solidFill>
              </a:rPr>
              <a:t>Value Distribution</a:t>
            </a:r>
            <a:endParaRPr sz="1100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691550" y="113320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Length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Window  Length Distribution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735" name="Google Shape;735;p52"/>
          <p:cNvSpPr/>
          <p:nvPr/>
        </p:nvSpPr>
        <p:spPr>
          <a:xfrm>
            <a:off x="7162825" y="108880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Arrival Distribution</a:t>
            </a:r>
            <a:r>
              <a:rPr lang="en"/>
              <a:t> </a:t>
            </a:r>
            <a:endParaRPr/>
          </a:p>
        </p:txBody>
      </p:sp>
      <p:sp>
        <p:nvSpPr>
          <p:cNvPr id="736" name="Google Shape;736;p52"/>
          <p:cNvSpPr/>
          <p:nvPr/>
        </p:nvSpPr>
        <p:spPr>
          <a:xfrm>
            <a:off x="2819400" y="2528575"/>
            <a:ext cx="31209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Drive Machine</a:t>
            </a:r>
            <a:endParaRPr b="1"/>
          </a:p>
        </p:txBody>
      </p:sp>
      <p:sp>
        <p:nvSpPr>
          <p:cNvPr id="737" name="Google Shape;737;p52"/>
          <p:cNvSpPr/>
          <p:nvPr/>
        </p:nvSpPr>
        <p:spPr>
          <a:xfrm>
            <a:off x="6535525" y="2511525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P99</a:t>
            </a:r>
            <a:endParaRPr sz="1100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P99.9</a:t>
            </a:r>
            <a:endParaRPr sz="1100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Throughput</a:t>
            </a:r>
            <a:endParaRPr sz="1100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CC0000"/>
              </a:solidFill>
            </a:endParaRPr>
          </a:p>
        </p:txBody>
      </p:sp>
      <p:sp>
        <p:nvSpPr>
          <p:cNvPr id="738" name="Google Shape;738;p52"/>
          <p:cNvSpPr/>
          <p:nvPr/>
        </p:nvSpPr>
        <p:spPr>
          <a:xfrm>
            <a:off x="3491200" y="4111925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1</a:t>
            </a:r>
            <a:endParaRPr/>
          </a:p>
        </p:txBody>
      </p:sp>
      <p:cxnSp>
        <p:nvCxnSpPr>
          <p:cNvPr id="739" name="Google Shape;739;p52"/>
          <p:cNvCxnSpPr>
            <a:stCxn id="734" idx="2"/>
          </p:cNvCxnSpPr>
          <p:nvPr/>
        </p:nvCxnSpPr>
        <p:spPr>
          <a:xfrm>
            <a:off x="1642100" y="1936600"/>
            <a:ext cx="1440600" cy="5508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52"/>
          <p:cNvCxnSpPr>
            <a:stCxn id="732" idx="2"/>
            <a:endCxn id="736" idx="0"/>
          </p:cNvCxnSpPr>
          <p:nvPr/>
        </p:nvCxnSpPr>
        <p:spPr>
          <a:xfrm>
            <a:off x="3953125" y="1892200"/>
            <a:ext cx="426600" cy="636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1" name="Google Shape;741;p52"/>
          <p:cNvCxnSpPr/>
          <p:nvPr/>
        </p:nvCxnSpPr>
        <p:spPr>
          <a:xfrm flipH="1">
            <a:off x="4592775" y="1892325"/>
            <a:ext cx="1395900" cy="603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52"/>
          <p:cNvCxnSpPr/>
          <p:nvPr/>
        </p:nvCxnSpPr>
        <p:spPr>
          <a:xfrm flipH="1">
            <a:off x="5347775" y="1892200"/>
            <a:ext cx="2765400" cy="612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52"/>
          <p:cNvCxnSpPr>
            <a:stCxn id="738" idx="0"/>
            <a:endCxn id="736" idx="2"/>
          </p:cNvCxnSpPr>
          <p:nvPr/>
        </p:nvCxnSpPr>
        <p:spPr>
          <a:xfrm rot="10800000">
            <a:off x="4379950" y="3331925"/>
            <a:ext cx="61800" cy="780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4" name="Google Shape;744;p52"/>
          <p:cNvSpPr/>
          <p:nvPr/>
        </p:nvSpPr>
        <p:spPr>
          <a:xfrm>
            <a:off x="53100" y="2511525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RocksDB</a:t>
            </a:r>
            <a:endParaRPr/>
          </a:p>
        </p:txBody>
      </p:sp>
      <p:sp>
        <p:nvSpPr>
          <p:cNvPr id="745" name="Google Shape;745;p52"/>
          <p:cNvSpPr/>
          <p:nvPr/>
        </p:nvSpPr>
        <p:spPr>
          <a:xfrm>
            <a:off x="158400" y="2353000"/>
            <a:ext cx="1901100" cy="80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RocksDB</a:t>
            </a:r>
            <a:endParaRPr/>
          </a:p>
        </p:txBody>
      </p:sp>
      <p:grpSp>
        <p:nvGrpSpPr>
          <p:cNvPr id="746" name="Google Shape;746;p52"/>
          <p:cNvGrpSpPr/>
          <p:nvPr/>
        </p:nvGrpSpPr>
        <p:grpSpPr>
          <a:xfrm>
            <a:off x="3693725" y="4515550"/>
            <a:ext cx="1457713" cy="550400"/>
            <a:chOff x="874325" y="4210750"/>
            <a:chExt cx="1457713" cy="550400"/>
          </a:xfrm>
        </p:grpSpPr>
        <p:sp>
          <p:nvSpPr>
            <p:cNvPr id="747" name="Google Shape;747;p52"/>
            <p:cNvSpPr/>
            <p:nvPr/>
          </p:nvSpPr>
          <p:spPr>
            <a:xfrm>
              <a:off x="874325" y="4210750"/>
              <a:ext cx="124500" cy="142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1369450" y="4210750"/>
              <a:ext cx="124500" cy="142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1788375" y="4210750"/>
              <a:ext cx="124500" cy="142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2207538" y="4210750"/>
              <a:ext cx="124500" cy="1422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1" name="Google Shape;751;p52"/>
            <p:cNvCxnSpPr>
              <a:stCxn id="748" idx="4"/>
              <a:endCxn id="747" idx="4"/>
            </p:cNvCxnSpPr>
            <p:nvPr/>
          </p:nvCxnSpPr>
          <p:spPr>
            <a:xfrm rot="5400000">
              <a:off x="1183900" y="4105750"/>
              <a:ext cx="600" cy="4950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52"/>
            <p:cNvCxnSpPr/>
            <p:nvPr/>
          </p:nvCxnSpPr>
          <p:spPr>
            <a:xfrm>
              <a:off x="958600" y="4210750"/>
              <a:ext cx="451200" cy="2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3" name="Google Shape;753;p52"/>
            <p:cNvCxnSpPr>
              <a:stCxn id="748" idx="6"/>
              <a:endCxn id="749" idx="2"/>
            </p:cNvCxnSpPr>
            <p:nvPr/>
          </p:nvCxnSpPr>
          <p:spPr>
            <a:xfrm>
              <a:off x="1493950" y="4281850"/>
              <a:ext cx="294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4" name="Google Shape;754;p52"/>
            <p:cNvCxnSpPr>
              <a:stCxn id="749" idx="6"/>
              <a:endCxn id="750" idx="2"/>
            </p:cNvCxnSpPr>
            <p:nvPr/>
          </p:nvCxnSpPr>
          <p:spPr>
            <a:xfrm>
              <a:off x="1912875" y="4281850"/>
              <a:ext cx="2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5" name="Google Shape;755;p52"/>
            <p:cNvSpPr txBox="1"/>
            <p:nvPr/>
          </p:nvSpPr>
          <p:spPr>
            <a:xfrm>
              <a:off x="905650" y="4514850"/>
              <a:ext cx="557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Window Length</a:t>
              </a:r>
              <a:endParaRPr sz="400"/>
            </a:p>
          </p:txBody>
        </p:sp>
        <p:cxnSp>
          <p:nvCxnSpPr>
            <p:cNvPr id="756" name="Google Shape;756;p52"/>
            <p:cNvCxnSpPr/>
            <p:nvPr/>
          </p:nvCxnSpPr>
          <p:spPr>
            <a:xfrm rot="10800000">
              <a:off x="934475" y="4301525"/>
              <a:ext cx="4200" cy="10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57" name="Google Shape;757;p52"/>
          <p:cNvSpPr/>
          <p:nvPr/>
        </p:nvSpPr>
        <p:spPr>
          <a:xfrm>
            <a:off x="2059500" y="2819400"/>
            <a:ext cx="769500" cy="24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put</a:t>
            </a:r>
            <a:endParaRPr sz="900"/>
          </a:p>
        </p:txBody>
      </p:sp>
      <p:sp>
        <p:nvSpPr>
          <p:cNvPr id="758" name="Google Shape;758;p52"/>
          <p:cNvSpPr/>
          <p:nvPr/>
        </p:nvSpPr>
        <p:spPr>
          <a:xfrm>
            <a:off x="2076450" y="2609850"/>
            <a:ext cx="7431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</a:t>
            </a:r>
            <a:endParaRPr sz="1000"/>
          </a:p>
        </p:txBody>
      </p:sp>
      <p:sp>
        <p:nvSpPr>
          <p:cNvPr id="759" name="Google Shape;759;p52"/>
          <p:cNvSpPr/>
          <p:nvPr/>
        </p:nvSpPr>
        <p:spPr>
          <a:xfrm>
            <a:off x="5940300" y="2808525"/>
            <a:ext cx="5952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Record</a:t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Evaluate our benchmark</a:t>
            </a:r>
            <a:endParaRPr/>
          </a:p>
        </p:txBody>
      </p:sp>
      <p:pic>
        <p:nvPicPr>
          <p:cNvPr id="765" name="Google Shape;7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350" y="85255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3"/>
          <p:cNvSpPr/>
          <p:nvPr/>
        </p:nvSpPr>
        <p:spPr>
          <a:xfrm>
            <a:off x="1949375" y="1503475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YCSB</a:t>
            </a:r>
            <a:endParaRPr/>
          </a:p>
        </p:txBody>
      </p:sp>
      <p:sp>
        <p:nvSpPr>
          <p:cNvPr id="767" name="Google Shape;767;p53"/>
          <p:cNvSpPr/>
          <p:nvPr/>
        </p:nvSpPr>
        <p:spPr>
          <a:xfrm>
            <a:off x="1949375" y="3009175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</a:t>
            </a:r>
            <a:endParaRPr/>
          </a:p>
        </p:txBody>
      </p:sp>
      <p:sp>
        <p:nvSpPr>
          <p:cNvPr id="768" name="Google Shape;768;p53"/>
          <p:cNvSpPr/>
          <p:nvPr/>
        </p:nvSpPr>
        <p:spPr>
          <a:xfrm>
            <a:off x="1937375" y="3698550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Flink Trace</a:t>
            </a:r>
            <a:endParaRPr/>
          </a:p>
        </p:txBody>
      </p:sp>
      <p:sp>
        <p:nvSpPr>
          <p:cNvPr id="769" name="Google Shape;769;p53"/>
          <p:cNvSpPr txBox="1"/>
          <p:nvPr/>
        </p:nvSpPr>
        <p:spPr>
          <a:xfrm>
            <a:off x="5569525" y="137160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</a:rPr>
              <a:t>RocksDB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770" name="Google Shape;770;p53"/>
          <p:cNvSpPr/>
          <p:nvPr/>
        </p:nvSpPr>
        <p:spPr>
          <a:xfrm>
            <a:off x="2895600" y="3522525"/>
            <a:ext cx="72600" cy="301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2899200" y="1970825"/>
            <a:ext cx="72600" cy="1198500"/>
          </a:xfrm>
          <a:prstGeom prst="upDownArrow">
            <a:avLst>
              <a:gd name="adj1" fmla="val 71763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Next Steps: ( Evaluate Performance of Existing KV Stores)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7" name="Google Shape;7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75" y="915975"/>
            <a:ext cx="1010175" cy="10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75" y="2230925"/>
            <a:ext cx="1010175" cy="10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75" y="3545875"/>
            <a:ext cx="1010175" cy="10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4"/>
          <p:cNvSpPr/>
          <p:nvPr/>
        </p:nvSpPr>
        <p:spPr>
          <a:xfrm>
            <a:off x="2061850" y="1203675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</a:t>
            </a:r>
            <a:endParaRPr/>
          </a:p>
        </p:txBody>
      </p:sp>
      <p:sp>
        <p:nvSpPr>
          <p:cNvPr id="781" name="Google Shape;781;p54"/>
          <p:cNvSpPr/>
          <p:nvPr/>
        </p:nvSpPr>
        <p:spPr>
          <a:xfrm>
            <a:off x="2003150" y="2495150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</a:t>
            </a: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2003150" y="3786625"/>
            <a:ext cx="2877000" cy="6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</a:t>
            </a:r>
            <a:endParaRPr/>
          </a:p>
        </p:txBody>
      </p:sp>
      <p:sp>
        <p:nvSpPr>
          <p:cNvPr id="783" name="Google Shape;783;p54"/>
          <p:cNvSpPr txBox="1"/>
          <p:nvPr/>
        </p:nvSpPr>
        <p:spPr>
          <a:xfrm>
            <a:off x="5796425" y="1326525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Rocksdb</a:t>
            </a:r>
            <a:endParaRPr/>
          </a:p>
        </p:txBody>
      </p:sp>
      <p:sp>
        <p:nvSpPr>
          <p:cNvPr id="784" name="Google Shape;784;p54"/>
          <p:cNvSpPr txBox="1"/>
          <p:nvPr/>
        </p:nvSpPr>
        <p:spPr>
          <a:xfrm>
            <a:off x="5679250" y="2615513"/>
            <a:ext cx="111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DB</a:t>
            </a:r>
            <a:endParaRPr/>
          </a:p>
        </p:txBody>
      </p:sp>
      <p:sp>
        <p:nvSpPr>
          <p:cNvPr id="785" name="Google Shape;785;p54"/>
          <p:cNvSpPr txBox="1"/>
          <p:nvPr/>
        </p:nvSpPr>
        <p:spPr>
          <a:xfrm>
            <a:off x="5796425" y="3786625"/>
            <a:ext cx="14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5"/>
          <p:cNvSpPr txBox="1">
            <a:spLocks noGrp="1"/>
          </p:cNvSpPr>
          <p:nvPr>
            <p:ph type="title"/>
          </p:nvPr>
        </p:nvSpPr>
        <p:spPr>
          <a:xfrm>
            <a:off x="26912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 b="1">
                <a:solidFill>
                  <a:srgbClr val="38761D"/>
                </a:solidFill>
              </a:rPr>
              <a:t>Thank You!</a:t>
            </a:r>
            <a:endParaRPr sz="382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7"/>
          <p:cNvSpPr txBox="1">
            <a:spLocks noGrp="1"/>
          </p:cNvSpPr>
          <p:nvPr>
            <p:ph type="title"/>
          </p:nvPr>
        </p:nvSpPr>
        <p:spPr>
          <a:xfrm>
            <a:off x="2360935" y="22003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experimental results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 txBox="1">
            <a:spLocks noGrp="1"/>
          </p:cNvSpPr>
          <p:nvPr>
            <p:ph type="title"/>
          </p:nvPr>
        </p:nvSpPr>
        <p:spPr>
          <a:xfrm>
            <a:off x="99225" y="-38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(Tumbling All Window Aggregation)</a:t>
            </a:r>
            <a:endParaRPr/>
          </a:p>
        </p:txBody>
      </p:sp>
      <p:pic>
        <p:nvPicPr>
          <p:cNvPr id="808" name="Google Shape;8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0" y="2901725"/>
            <a:ext cx="3905000" cy="1952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9" name="Google Shape;8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5" y="534138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525" y="534150"/>
            <a:ext cx="3314861" cy="2486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8"/>
          <p:cNvSpPr txBox="1"/>
          <p:nvPr/>
        </p:nvSpPr>
        <p:spPr>
          <a:xfrm>
            <a:off x="2773500" y="850800"/>
            <a:ext cx="17985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gets= 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puts= 132650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deletes= 1672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merges= 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812" name="Google Shape;81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000" y="3055050"/>
            <a:ext cx="2492974" cy="18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8"/>
          <p:cNvSpPr txBox="1"/>
          <p:nvPr/>
        </p:nvSpPr>
        <p:spPr>
          <a:xfrm>
            <a:off x="7648225" y="3527800"/>
            <a:ext cx="16650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155CC"/>
                </a:solidFill>
              </a:rPr>
              <a:t>working set = 2</a:t>
            </a:r>
            <a:endParaRPr sz="105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155CC"/>
                </a:solidFill>
              </a:rPr>
              <a:t>key space size = 1672</a:t>
            </a:r>
            <a:endParaRPr sz="105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9"/>
          <p:cNvSpPr txBox="1">
            <a:spLocks noGrp="1"/>
          </p:cNvSpPr>
          <p:nvPr>
            <p:ph type="title"/>
          </p:nvPr>
        </p:nvSpPr>
        <p:spPr>
          <a:xfrm>
            <a:off x="99225" y="4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ALL Window Aggregation</a:t>
            </a:r>
            <a:endParaRPr/>
          </a:p>
        </p:txBody>
      </p:sp>
      <p:pic>
        <p:nvPicPr>
          <p:cNvPr id="819" name="Google Shape;8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5" y="1063925"/>
            <a:ext cx="4337750" cy="21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675" y="1027300"/>
            <a:ext cx="4484250" cy="22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9"/>
          <p:cNvSpPr/>
          <p:nvPr/>
        </p:nvSpPr>
        <p:spPr>
          <a:xfrm>
            <a:off x="2585300" y="3472250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268644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>
            <a:spLocks noGrp="1"/>
          </p:cNvSpPr>
          <p:nvPr>
            <p:ph type="title"/>
          </p:nvPr>
        </p:nvSpPr>
        <p:spPr>
          <a:xfrm>
            <a:off x="99225" y="4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ALL Window - Apply</a:t>
            </a:r>
            <a:endParaRPr/>
          </a:p>
        </p:txBody>
      </p:sp>
      <p:pic>
        <p:nvPicPr>
          <p:cNvPr id="827" name="Google Shape;8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00" y="767425"/>
            <a:ext cx="3262499" cy="24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0"/>
          <p:cNvSpPr txBox="1"/>
          <p:nvPr/>
        </p:nvSpPr>
        <p:spPr>
          <a:xfrm>
            <a:off x="3238500" y="1051300"/>
            <a:ext cx="19164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gets= 1672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puts= 0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deletes= 1672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merges= 132650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666666"/>
              </a:solidFill>
            </a:endParaRPr>
          </a:p>
        </p:txBody>
      </p:sp>
      <p:pic>
        <p:nvPicPr>
          <p:cNvPr id="829" name="Google Shape;8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899" y="502125"/>
            <a:ext cx="3844667" cy="2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00" y="3214299"/>
            <a:ext cx="3248802" cy="16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200" y="3214300"/>
            <a:ext cx="2442592" cy="1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0"/>
          <p:cNvSpPr txBox="1"/>
          <p:nvPr/>
        </p:nvSpPr>
        <p:spPr>
          <a:xfrm>
            <a:off x="6651200" y="3817075"/>
            <a:ext cx="2102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1672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ALL Window - Apply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3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1"/>
          <p:cNvSpPr/>
          <p:nvPr/>
        </p:nvSpPr>
        <p:spPr>
          <a:xfrm>
            <a:off x="2706725" y="354027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135994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State workload Characterization</a:t>
            </a:r>
            <a:endParaRPr sz="24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838" y="1937342"/>
            <a:ext cx="2525624" cy="12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943225" y="3187389"/>
            <a:ext cx="384600" cy="52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75" y="3202475"/>
            <a:ext cx="1021275" cy="1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313" y="3575046"/>
            <a:ext cx="1094625" cy="10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572000" y="387235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</a:rPr>
              <a:t>KV Store</a:t>
            </a:r>
            <a:endParaRPr b="1">
              <a:solidFill>
                <a:srgbClr val="1155CC"/>
              </a:solidFill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163650" y="1657303"/>
            <a:ext cx="2628900" cy="2425164"/>
            <a:chOff x="191073" y="1456003"/>
            <a:chExt cx="2628900" cy="3159000"/>
          </a:xfrm>
        </p:grpSpPr>
        <p:sp>
          <p:nvSpPr>
            <p:cNvPr id="89" name="Google Shape;89;p17"/>
            <p:cNvSpPr/>
            <p:nvPr/>
          </p:nvSpPr>
          <p:spPr>
            <a:xfrm>
              <a:off x="191073" y="1456003"/>
              <a:ext cx="2628900" cy="3159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Tumbling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Sliding 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Join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Session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Join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Aggregation</a:t>
              </a:r>
              <a:endParaRPr sz="1200" b="1">
                <a:solidFill>
                  <a:srgbClr val="4343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 txBox="1"/>
            <p:nvPr/>
          </p:nvSpPr>
          <p:spPr>
            <a:xfrm>
              <a:off x="708526" y="1600163"/>
              <a:ext cx="1408200" cy="5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Applications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  <p:grpSp>
        <p:nvGrpSpPr>
          <p:cNvPr id="91" name="Google Shape;91;p17"/>
          <p:cNvGrpSpPr/>
          <p:nvPr/>
        </p:nvGrpSpPr>
        <p:grpSpPr>
          <a:xfrm>
            <a:off x="5940125" y="1409950"/>
            <a:ext cx="2798700" cy="2862600"/>
            <a:chOff x="5940125" y="1428800"/>
            <a:chExt cx="2798700" cy="2862600"/>
          </a:xfrm>
        </p:grpSpPr>
        <p:sp>
          <p:nvSpPr>
            <p:cNvPr id="92" name="Google Shape;92;p17"/>
            <p:cNvSpPr/>
            <p:nvPr/>
          </p:nvSpPr>
          <p:spPr>
            <a:xfrm>
              <a:off x="5940125" y="1428800"/>
              <a:ext cx="2798700" cy="2862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Read&amp;Write Ratio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Temporal locality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popularity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space and Working set size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Event Amplification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Operation Sequence</a:t>
              </a:r>
              <a:endParaRPr sz="1250" b="1"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6516425" y="1479800"/>
              <a:ext cx="164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Characteristics 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  <p:sp>
        <p:nvSpPr>
          <p:cNvPr id="94" name="Google Shape;94;p17"/>
          <p:cNvSpPr txBox="1"/>
          <p:nvPr/>
        </p:nvSpPr>
        <p:spPr>
          <a:xfrm>
            <a:off x="3182450" y="1493625"/>
            <a:ext cx="279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</a:rPr>
              <a:t>Google Borg Cluster Traces</a:t>
            </a:r>
            <a:endParaRPr sz="1500" b="1">
              <a:solidFill>
                <a:srgbClr val="980000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5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All Window - Aggregation</a:t>
            </a:r>
            <a:endParaRPr/>
          </a:p>
        </p:txBody>
      </p:sp>
      <p:pic>
        <p:nvPicPr>
          <p:cNvPr id="846" name="Google Shape;8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" y="1017725"/>
            <a:ext cx="2857574" cy="21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2"/>
          <p:cNvSpPr txBox="1"/>
          <p:nvPr/>
        </p:nvSpPr>
        <p:spPr>
          <a:xfrm>
            <a:off x="2730500" y="12559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671615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663254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848" name="Google Shape;8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450" y="595050"/>
            <a:ext cx="2857574" cy="214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25" y="3281525"/>
            <a:ext cx="3107274" cy="15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175" y="2947100"/>
            <a:ext cx="2963325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2"/>
          <p:cNvSpPr txBox="1"/>
          <p:nvPr/>
        </p:nvSpPr>
        <p:spPr>
          <a:xfrm>
            <a:off x="6695750" y="37465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8361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3"/>
          <p:cNvSpPr txBox="1">
            <a:spLocks noGrp="1"/>
          </p:cNvSpPr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All Window -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7" name="Google Shape;8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3"/>
          <p:cNvSpPr/>
          <p:nvPr/>
        </p:nvSpPr>
        <p:spPr>
          <a:xfrm>
            <a:off x="2916925" y="353432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1343230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>
            <a:spLocks noGrp="1"/>
          </p:cNvSpPr>
          <p:nvPr>
            <p:ph type="title"/>
          </p:nvPr>
        </p:nvSpPr>
        <p:spPr>
          <a:xfrm>
            <a:off x="311700" y="7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All Window- Apply</a:t>
            </a:r>
            <a:endParaRPr/>
          </a:p>
        </p:txBody>
      </p:sp>
      <p:pic>
        <p:nvPicPr>
          <p:cNvPr id="865" name="Google Shape;8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0" y="643775"/>
            <a:ext cx="3460050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500" y="643775"/>
            <a:ext cx="3460067" cy="25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4"/>
          <p:cNvSpPr txBox="1"/>
          <p:nvPr/>
        </p:nvSpPr>
        <p:spPr>
          <a:xfrm>
            <a:off x="3199000" y="1220625"/>
            <a:ext cx="21945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663254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868" name="Google Shape;86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25" y="3347850"/>
            <a:ext cx="3358450" cy="1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6725" y="3238825"/>
            <a:ext cx="2445939" cy="18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4"/>
          <p:cNvSpPr txBox="1"/>
          <p:nvPr/>
        </p:nvSpPr>
        <p:spPr>
          <a:xfrm>
            <a:off x="6729900" y="3605400"/>
            <a:ext cx="2102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8361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All Window- Apply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6" name="Google Shape;8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15177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5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5"/>
          <p:cNvSpPr/>
          <p:nvPr/>
        </p:nvSpPr>
        <p:spPr>
          <a:xfrm>
            <a:off x="2916925" y="353432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</a:t>
            </a:r>
            <a:r>
              <a:rPr lang="en" sz="1050">
                <a:solidFill>
                  <a:srgbClr val="666666"/>
                </a:solidFill>
              </a:rPr>
              <a:t> </a:t>
            </a:r>
            <a:r>
              <a:rPr lang="en" sz="1050">
                <a:solidFill>
                  <a:srgbClr val="0000FF"/>
                </a:solidFill>
              </a:rPr>
              <a:t>679976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6"/>
          <p:cNvSpPr txBox="1">
            <a:spLocks noGrp="1"/>
          </p:cNvSpPr>
          <p:nvPr>
            <p:ph type="title"/>
          </p:nvPr>
        </p:nvSpPr>
        <p:spPr>
          <a:xfrm>
            <a:off x="2498925" y="1355200"/>
            <a:ext cx="39570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/>
              <a:t>Keyed Windows</a:t>
            </a:r>
            <a:endParaRPr sz="38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7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Keyed Window- Aggregation</a:t>
            </a:r>
            <a:endParaRPr/>
          </a:p>
        </p:txBody>
      </p:sp>
      <p:pic>
        <p:nvPicPr>
          <p:cNvPr id="889" name="Google Shape;8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50826" cy="22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7"/>
          <p:cNvSpPr txBox="1"/>
          <p:nvPr/>
        </p:nvSpPr>
        <p:spPr>
          <a:xfrm>
            <a:off x="2984500" y="1531050"/>
            <a:ext cx="20742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397265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0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891" name="Google Shape;8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00" y="896475"/>
            <a:ext cx="3780501" cy="28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25" y="3421950"/>
            <a:ext cx="3252600" cy="16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600" y="3648550"/>
            <a:ext cx="2039050" cy="15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7"/>
          <p:cNvSpPr txBox="1"/>
          <p:nvPr/>
        </p:nvSpPr>
        <p:spPr>
          <a:xfrm>
            <a:off x="6279450" y="41471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399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17030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Aggregation</a:t>
            </a:r>
            <a:endParaRPr/>
          </a:p>
        </p:txBody>
      </p:sp>
      <p:pic>
        <p:nvPicPr>
          <p:cNvPr id="900" name="Google Shape;9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1114800"/>
            <a:ext cx="4028724" cy="20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174" y="1087088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8"/>
          <p:cNvSpPr/>
          <p:nvPr/>
        </p:nvSpPr>
        <p:spPr>
          <a:xfrm>
            <a:off x="295717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794530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9"/>
          <p:cNvSpPr txBox="1">
            <a:spLocks noGrp="1"/>
          </p:cNvSpPr>
          <p:nvPr>
            <p:ph type="title"/>
          </p:nvPr>
        </p:nvSpPr>
        <p:spPr>
          <a:xfrm>
            <a:off x="311700" y="169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Process</a:t>
            </a:r>
            <a:endParaRPr/>
          </a:p>
        </p:txBody>
      </p:sp>
      <p:pic>
        <p:nvPicPr>
          <p:cNvPr id="908" name="Google Shape;9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50" y="742550"/>
            <a:ext cx="3213101" cy="24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9"/>
          <p:cNvSpPr txBox="1"/>
          <p:nvPr/>
        </p:nvSpPr>
        <p:spPr>
          <a:xfrm>
            <a:off x="3245550" y="1432275"/>
            <a:ext cx="22506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10" name="Google Shape;9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01" y="429325"/>
            <a:ext cx="3336701" cy="25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50" y="3111525"/>
            <a:ext cx="3958174" cy="19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000" y="3062125"/>
            <a:ext cx="2638779" cy="19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9"/>
          <p:cNvSpPr txBox="1"/>
          <p:nvPr/>
        </p:nvSpPr>
        <p:spPr>
          <a:xfrm>
            <a:off x="6808625" y="36336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399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17030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Process</a:t>
            </a:r>
            <a:endParaRPr/>
          </a:p>
        </p:txBody>
      </p:sp>
      <p:pic>
        <p:nvPicPr>
          <p:cNvPr id="919" name="Google Shape;9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0"/>
          <p:cNvSpPr/>
          <p:nvPr/>
        </p:nvSpPr>
        <p:spPr>
          <a:xfrm>
            <a:off x="291277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414295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1"/>
          <p:cNvSpPr txBox="1">
            <a:spLocks noGrp="1"/>
          </p:cNvSpPr>
          <p:nvPr>
            <p:ph type="title"/>
          </p:nvPr>
        </p:nvSpPr>
        <p:spPr>
          <a:xfrm>
            <a:off x="276425" y="11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Keyed Window- Aggregation</a:t>
            </a:r>
            <a:endParaRPr/>
          </a:p>
        </p:txBody>
      </p:sp>
      <p:pic>
        <p:nvPicPr>
          <p:cNvPr id="927" name="Google Shape;9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" y="739075"/>
            <a:ext cx="3647725" cy="2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1"/>
          <p:cNvSpPr txBox="1"/>
          <p:nvPr/>
        </p:nvSpPr>
        <p:spPr>
          <a:xfrm>
            <a:off x="3556000" y="10795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gets= 1986430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puts= 1901175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deletes= 85255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merges= 0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34343"/>
              </a:solidFill>
            </a:endParaRPr>
          </a:p>
        </p:txBody>
      </p:sp>
      <p:pic>
        <p:nvPicPr>
          <p:cNvPr id="929" name="Google Shape;9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875" y="592673"/>
            <a:ext cx="3483826" cy="2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00" y="3474873"/>
            <a:ext cx="3266354" cy="163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775" y="3205525"/>
            <a:ext cx="2452275" cy="1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1"/>
          <p:cNvSpPr txBox="1"/>
          <p:nvPr/>
        </p:nvSpPr>
        <p:spPr>
          <a:xfrm>
            <a:off x="6914425" y="3697125"/>
            <a:ext cx="2187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1672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85255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33225" y="2961050"/>
            <a:ext cx="1302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Read&amp;Write Ratio</a:t>
            </a:r>
            <a:endParaRPr sz="1120" b="1">
              <a:solidFill>
                <a:srgbClr val="98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0" y="3290762"/>
            <a:ext cx="2033725" cy="15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453" y="3290750"/>
            <a:ext cx="2216422" cy="1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450" y="3326100"/>
            <a:ext cx="1800013" cy="151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550" y="3218280"/>
            <a:ext cx="2131748" cy="1626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161400" y="2883800"/>
            <a:ext cx="44871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723850" y="2883800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936150" y="1549500"/>
            <a:ext cx="6198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731700" y="1205175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938063" y="2961050"/>
            <a:ext cx="1302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Temporal Locality</a:t>
            </a:r>
            <a:endParaRPr sz="1120" b="1">
              <a:solidFill>
                <a:srgbClr val="980000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33225" y="1140625"/>
            <a:ext cx="4788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High Temporal locality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Key space and Working set size 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Event Amplification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Operation Sequence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YCSB is not able to generate state access workloads</a:t>
            </a:r>
            <a:endParaRPr sz="1250" b="1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0663" y="344350"/>
            <a:ext cx="619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State workload Characterization</a:t>
            </a:r>
            <a:endParaRPr sz="2500" b="1"/>
          </a:p>
        </p:txBody>
      </p:sp>
      <p:sp>
        <p:nvSpPr>
          <p:cNvPr id="112" name="Google Shape;112;p18"/>
          <p:cNvSpPr txBox="1"/>
          <p:nvPr/>
        </p:nvSpPr>
        <p:spPr>
          <a:xfrm>
            <a:off x="8832300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6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2"/>
          <p:cNvSpPr txBox="1">
            <a:spLocks noGrp="1"/>
          </p:cNvSpPr>
          <p:nvPr>
            <p:ph type="title"/>
          </p:nvPr>
        </p:nvSpPr>
        <p:spPr>
          <a:xfrm>
            <a:off x="311700" y="24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8" name="Google Shape;9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820175"/>
            <a:ext cx="4608050" cy="23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25" y="986700"/>
            <a:ext cx="4109776" cy="205488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2"/>
          <p:cNvSpPr/>
          <p:nvPr/>
        </p:nvSpPr>
        <p:spPr>
          <a:xfrm>
            <a:off x="288612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3972860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 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Process</a:t>
            </a:r>
            <a:endParaRPr/>
          </a:p>
        </p:txBody>
      </p:sp>
      <p:pic>
        <p:nvPicPr>
          <p:cNvPr id="946" name="Google Shape;9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017725"/>
            <a:ext cx="2888550" cy="21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73"/>
          <p:cNvSpPr txBox="1"/>
          <p:nvPr/>
        </p:nvSpPr>
        <p:spPr>
          <a:xfrm>
            <a:off x="2970375" y="129117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85255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85255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1901175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48" name="Google Shape;9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25" y="540500"/>
            <a:ext cx="3524834" cy="26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6525"/>
            <a:ext cx="3309150" cy="16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6125" y="3110750"/>
            <a:ext cx="2206101" cy="16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3"/>
          <p:cNvSpPr txBox="1"/>
          <p:nvPr/>
        </p:nvSpPr>
        <p:spPr>
          <a:xfrm>
            <a:off x="6039550" y="34360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1672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85255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74"/>
          <p:cNvSpPr/>
          <p:nvPr/>
        </p:nvSpPr>
        <p:spPr>
          <a:xfrm>
            <a:off x="2601850" y="35611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2071685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  <p:pic>
        <p:nvPicPr>
          <p:cNvPr id="958" name="Google Shape;9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Tumbling</a:t>
            </a:r>
            <a:endParaRPr/>
          </a:p>
        </p:txBody>
      </p:sp>
      <p:pic>
        <p:nvPicPr>
          <p:cNvPr id="965" name="Google Shape;9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4625"/>
            <a:ext cx="32004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5"/>
          <p:cNvSpPr txBox="1"/>
          <p:nvPr/>
        </p:nvSpPr>
        <p:spPr>
          <a:xfrm>
            <a:off x="3160300" y="142775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22907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22907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394038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67" name="Google Shape;9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800" y="937875"/>
            <a:ext cx="3342733" cy="25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5" y="3224775"/>
            <a:ext cx="3671526" cy="18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44925"/>
            <a:ext cx="2264766" cy="16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5"/>
          <p:cNvSpPr txBox="1"/>
          <p:nvPr/>
        </p:nvSpPr>
        <p:spPr>
          <a:xfrm>
            <a:off x="6894825" y="38765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4222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22907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Join Tumbling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/>
          <p:nvPr/>
        </p:nvSpPr>
        <p:spPr>
          <a:xfrm>
            <a:off x="2342475" y="34290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interactions : 439852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977" name="Google Shape;9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10177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325" y="103607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6"/>
          <p:cNvSpPr txBox="1"/>
          <p:nvPr/>
        </p:nvSpPr>
        <p:spPr>
          <a:xfrm>
            <a:off x="6632275" y="3429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7"/>
          <p:cNvSpPr txBox="1">
            <a:spLocks noGrp="1"/>
          </p:cNvSpPr>
          <p:nvPr>
            <p:ph type="title"/>
          </p:nvPr>
        </p:nvSpPr>
        <p:spPr>
          <a:xfrm>
            <a:off x="217050" y="12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Sliding</a:t>
            </a:r>
            <a:endParaRPr/>
          </a:p>
        </p:txBody>
      </p:sp>
      <p:pic>
        <p:nvPicPr>
          <p:cNvPr id="985" name="Google Shape;9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300"/>
            <a:ext cx="3413350" cy="25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7"/>
          <p:cNvSpPr txBox="1"/>
          <p:nvPr/>
        </p:nvSpPr>
        <p:spPr>
          <a:xfrm>
            <a:off x="3218650" y="13569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137616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137616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2364228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87" name="Google Shape;9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50" y="129600"/>
            <a:ext cx="3685200" cy="2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775" y="2893500"/>
            <a:ext cx="3000000" cy="22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7"/>
          <p:cNvSpPr txBox="1"/>
          <p:nvPr/>
        </p:nvSpPr>
        <p:spPr>
          <a:xfrm>
            <a:off x="6860875" y="35777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working set = 23864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key space size = 137616</a:t>
            </a:r>
            <a:endParaRPr sz="1050">
              <a:solidFill>
                <a:srgbClr val="434343"/>
              </a:solidFill>
            </a:endParaRPr>
          </a:p>
        </p:txBody>
      </p:sp>
      <p:pic>
        <p:nvPicPr>
          <p:cNvPr id="990" name="Google Shape;99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5" y="3262325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Sliding</a:t>
            </a:r>
            <a:endParaRPr/>
          </a:p>
        </p:txBody>
      </p:sp>
      <p:pic>
        <p:nvPicPr>
          <p:cNvPr id="996" name="Google Shape;9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175" y="852000"/>
            <a:ext cx="4670150" cy="2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5" y="974600"/>
            <a:ext cx="4179800" cy="2089887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8"/>
          <p:cNvSpPr txBox="1"/>
          <p:nvPr/>
        </p:nvSpPr>
        <p:spPr>
          <a:xfrm>
            <a:off x="2531675" y="3248950"/>
            <a:ext cx="300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2639460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 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>
            <a:spLocks noGrp="1"/>
          </p:cNvSpPr>
          <p:nvPr>
            <p:ph type="title"/>
          </p:nvPr>
        </p:nvSpPr>
        <p:spPr>
          <a:xfrm>
            <a:off x="311700" y="14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Keyed Session  window - Process</a:t>
            </a:r>
            <a:endParaRPr/>
          </a:p>
        </p:txBody>
      </p:sp>
      <p:pic>
        <p:nvPicPr>
          <p:cNvPr id="1004" name="Google Shape;10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5937"/>
            <a:ext cx="3026026" cy="22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9"/>
          <p:cNvSpPr txBox="1"/>
          <p:nvPr/>
        </p:nvSpPr>
        <p:spPr>
          <a:xfrm>
            <a:off x="3072000" y="100977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408107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129666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468347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1006" name="Google Shape;100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101" y="717850"/>
            <a:ext cx="34162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5" y="2571750"/>
            <a:ext cx="51243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175" y="3280003"/>
            <a:ext cx="2357024" cy="17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9"/>
          <p:cNvSpPr txBox="1"/>
          <p:nvPr/>
        </p:nvSpPr>
        <p:spPr>
          <a:xfrm>
            <a:off x="7305050" y="3586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804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115811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Session  window -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5" name="Google Shape;10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00" y="1163075"/>
            <a:ext cx="4097972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76" y="1163062"/>
            <a:ext cx="3899274" cy="194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0"/>
          <p:cNvSpPr/>
          <p:nvPr/>
        </p:nvSpPr>
        <p:spPr>
          <a:xfrm>
            <a:off x="3072675" y="35054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Input: </a:t>
            </a: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Interactions: </a:t>
            </a:r>
            <a:r>
              <a:rPr lang="en" sz="1050">
                <a:solidFill>
                  <a:srgbClr val="0000FF"/>
                </a:solidFill>
              </a:rPr>
              <a:t>1006120</a:t>
            </a: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1"/>
          <p:cNvSpPr txBox="1">
            <a:spLocks noGrp="1"/>
          </p:cNvSpPr>
          <p:nvPr>
            <p:ph type="title"/>
          </p:nvPr>
        </p:nvSpPr>
        <p:spPr>
          <a:xfrm>
            <a:off x="311700" y="162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Keyed Session window - Aggregate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5" y="852275"/>
            <a:ext cx="2845350" cy="21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1"/>
          <p:cNvSpPr txBox="1"/>
          <p:nvPr/>
        </p:nvSpPr>
        <p:spPr>
          <a:xfrm>
            <a:off x="3218625" y="137372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788342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129666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88112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1025" name="Google Shape;102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125" y="162675"/>
            <a:ext cx="3414766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25" y="3176675"/>
            <a:ext cx="3545276" cy="1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4550" y="2906813"/>
            <a:ext cx="2845350" cy="213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1"/>
          <p:cNvSpPr txBox="1"/>
          <p:nvPr/>
        </p:nvSpPr>
        <p:spPr>
          <a:xfrm>
            <a:off x="7099900" y="3707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working set = 804</a:t>
            </a:r>
            <a:endParaRPr sz="105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key space size = 115811</a:t>
            </a:r>
            <a:endParaRPr sz="105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Gadget : A benchmarking system for accurate and fast evaluation of state managers in streaming systems</a:t>
            </a:r>
            <a:endParaRPr b="1"/>
          </a:p>
        </p:txBody>
      </p:sp>
      <p:sp>
        <p:nvSpPr>
          <p:cNvPr id="118" name="Google Shape;118;p19"/>
          <p:cNvSpPr/>
          <p:nvPr/>
        </p:nvSpPr>
        <p:spPr>
          <a:xfrm>
            <a:off x="660050" y="3029825"/>
            <a:ext cx="17781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Generator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2630950" y="3029825"/>
            <a:ext cx="17781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assigner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526575" y="3029825"/>
            <a:ext cx="22695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access generator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992475" y="3029825"/>
            <a:ext cx="15576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Evaluator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377350" y="2235325"/>
            <a:ext cx="63165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 Driver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832300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7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Keyed Session window - Aggregate</a:t>
            </a:r>
            <a:endParaRPr/>
          </a:p>
        </p:txBody>
      </p:sp>
      <p:sp>
        <p:nvSpPr>
          <p:cNvPr id="1034" name="Google Shape;1034;p82"/>
          <p:cNvSpPr/>
          <p:nvPr/>
        </p:nvSpPr>
        <p:spPr>
          <a:xfrm>
            <a:off x="3268100" y="355217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Input: </a:t>
            </a: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Interactions: </a:t>
            </a:r>
            <a:r>
              <a:rPr lang="en" sz="1050">
                <a:solidFill>
                  <a:srgbClr val="0000FF"/>
                </a:solidFill>
              </a:rPr>
              <a:t>1386355</a:t>
            </a: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  <p:pic>
        <p:nvPicPr>
          <p:cNvPr id="1035" name="Google Shape;10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34976" cy="216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25" y="1017713"/>
            <a:ext cx="4334976" cy="216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3"/>
          <p:cNvSpPr txBox="1">
            <a:spLocks noGrp="1"/>
          </p:cNvSpPr>
          <p:nvPr>
            <p:ph type="title"/>
          </p:nvPr>
        </p:nvSpPr>
        <p:spPr>
          <a:xfrm>
            <a:off x="311700" y="14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Join</a:t>
            </a:r>
            <a:endParaRPr/>
          </a:p>
        </p:txBody>
      </p:sp>
      <p:pic>
        <p:nvPicPr>
          <p:cNvPr id="1042" name="Google Shape;10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7950"/>
            <a:ext cx="2829574" cy="21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3"/>
          <p:cNvSpPr txBox="1"/>
          <p:nvPr/>
        </p:nvSpPr>
        <p:spPr>
          <a:xfrm>
            <a:off x="2903100" y="836225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deletes: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puts: 38187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gets: 76940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merges: 0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1044" name="Google Shape;104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549" y="229588"/>
            <a:ext cx="34162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324" y="3239775"/>
            <a:ext cx="2310699" cy="17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83"/>
          <p:cNvSpPr txBox="1"/>
          <p:nvPr/>
        </p:nvSpPr>
        <p:spPr>
          <a:xfrm>
            <a:off x="7368150" y="36446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3967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3967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1047" name="Google Shape;104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00" y="2942437"/>
            <a:ext cx="3873124" cy="193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Continuous Join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3" name="Google Shape;10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650" y="733736"/>
            <a:ext cx="4982300" cy="249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Aggregation</a:t>
            </a:r>
            <a:endParaRPr/>
          </a:p>
        </p:txBody>
      </p:sp>
      <p:pic>
        <p:nvPicPr>
          <p:cNvPr id="1059" name="Google Shape;10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725"/>
            <a:ext cx="3413350" cy="25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03" y="306400"/>
            <a:ext cx="3574600" cy="26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25" y="3281725"/>
            <a:ext cx="3292500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375" y="3281725"/>
            <a:ext cx="2195000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5"/>
          <p:cNvSpPr txBox="1"/>
          <p:nvPr/>
        </p:nvSpPr>
        <p:spPr>
          <a:xfrm>
            <a:off x="7099925" y="3991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9518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9518</a:t>
            </a:r>
            <a:endParaRPr sz="1050">
              <a:solidFill>
                <a:srgbClr val="666666"/>
              </a:solidFill>
            </a:endParaRPr>
          </a:p>
        </p:txBody>
      </p:sp>
      <p:sp>
        <p:nvSpPr>
          <p:cNvPr id="1064" name="Google Shape;1064;p85"/>
          <p:cNvSpPr txBox="1"/>
          <p:nvPr/>
        </p:nvSpPr>
        <p:spPr>
          <a:xfrm>
            <a:off x="3220975" y="1829850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deletes: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puts: 373605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gets: 373605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merges: 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6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Continuous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00" y="733725"/>
            <a:ext cx="5537450" cy="2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174800" y="1489625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28600" y="64575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Gadget - Event Generator</a:t>
            </a:r>
            <a:endParaRPr sz="2200" b="1"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2351475" y="2083625"/>
            <a:ext cx="400200" cy="1196700"/>
            <a:chOff x="2122875" y="1550225"/>
            <a:chExt cx="400200" cy="1196700"/>
          </a:xfrm>
        </p:grpSpPr>
        <p:sp>
          <p:nvSpPr>
            <p:cNvPr id="131" name="Google Shape;13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33" name="Google Shape;13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0.5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34" name="Google Shape;134;p20"/>
          <p:cNvSpPr txBox="1"/>
          <p:nvPr/>
        </p:nvSpPr>
        <p:spPr>
          <a:xfrm>
            <a:off x="2808675" y="1947725"/>
            <a:ext cx="33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</a:rPr>
              <a:t>ƛ</a:t>
            </a:r>
            <a:endParaRPr sz="2700" b="1">
              <a:solidFill>
                <a:srgbClr val="38761D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808675" y="2785925"/>
            <a:ext cx="33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80000"/>
                </a:solidFill>
              </a:rPr>
              <a:t>ƛ</a:t>
            </a:r>
            <a:endParaRPr sz="2700" b="1">
              <a:solidFill>
                <a:srgbClr val="980000"/>
              </a:solidFill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1894275" y="2083625"/>
            <a:ext cx="400200" cy="1196700"/>
            <a:chOff x="2122875" y="1550225"/>
            <a:chExt cx="400200" cy="1196700"/>
          </a:xfrm>
        </p:grpSpPr>
        <p:sp>
          <p:nvSpPr>
            <p:cNvPr id="137" name="Google Shape;13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0.6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1.5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40" name="Google Shape;140;p20"/>
          <p:cNvGrpSpPr/>
          <p:nvPr/>
        </p:nvGrpSpPr>
        <p:grpSpPr>
          <a:xfrm>
            <a:off x="1437075" y="2083625"/>
            <a:ext cx="400200" cy="1196700"/>
            <a:chOff x="2122875" y="1550225"/>
            <a:chExt cx="400200" cy="1196700"/>
          </a:xfrm>
        </p:grpSpPr>
        <p:sp>
          <p:nvSpPr>
            <p:cNvPr id="141" name="Google Shape;14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43" name="Google Shape;14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2.3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903675" y="2083625"/>
            <a:ext cx="400200" cy="1196700"/>
            <a:chOff x="2122875" y="1550225"/>
            <a:chExt cx="400200" cy="1196700"/>
          </a:xfrm>
        </p:grpSpPr>
        <p:sp>
          <p:nvSpPr>
            <p:cNvPr id="145" name="Google Shape;145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3.6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cxnSp>
        <p:nvCxnSpPr>
          <p:cNvPr id="148" name="Google Shape;148;p20"/>
          <p:cNvCxnSpPr>
            <a:stCxn id="133" idx="3"/>
          </p:cNvCxnSpPr>
          <p:nvPr/>
        </p:nvCxnSpPr>
        <p:spPr>
          <a:xfrm rot="10800000" flipH="1">
            <a:off x="2551575" y="1770725"/>
            <a:ext cx="302700" cy="3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0"/>
          <p:cNvSpPr txBox="1"/>
          <p:nvPr/>
        </p:nvSpPr>
        <p:spPr>
          <a:xfrm>
            <a:off x="2808675" y="15658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Arrival Time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489800" y="33823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Event Time</a:t>
            </a:r>
            <a:endParaRPr>
              <a:solidFill>
                <a:srgbClr val="A61C00"/>
              </a:solidFill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>
            <a:off x="2489800" y="3219425"/>
            <a:ext cx="23520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0"/>
          <p:cNvSpPr txBox="1"/>
          <p:nvPr/>
        </p:nvSpPr>
        <p:spPr>
          <a:xfrm>
            <a:off x="3265875" y="20230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Arrival Rate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 rot="10800000" flipH="1">
            <a:off x="3065775" y="2268275"/>
            <a:ext cx="263700" cy="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0"/>
          <p:cNvSpPr txBox="1"/>
          <p:nvPr/>
        </p:nvSpPr>
        <p:spPr>
          <a:xfrm>
            <a:off x="3294375" y="286287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Event Rate</a:t>
            </a:r>
            <a:endParaRPr>
              <a:solidFill>
                <a:srgbClr val="A61C00"/>
              </a:solidFill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rot="10800000" flipH="1">
            <a:off x="3065775" y="3106350"/>
            <a:ext cx="263700" cy="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0"/>
          <p:cNvSpPr/>
          <p:nvPr/>
        </p:nvSpPr>
        <p:spPr>
          <a:xfrm>
            <a:off x="4420800" y="2098300"/>
            <a:ext cx="473400" cy="128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5053463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5844688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6615363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 rot="10800000" flipH="1">
            <a:off x="5053463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0"/>
          <p:cNvCxnSpPr/>
          <p:nvPr/>
        </p:nvCxnSpPr>
        <p:spPr>
          <a:xfrm rot="10800000" flipH="1">
            <a:off x="5739263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0"/>
          <p:cNvCxnSpPr/>
          <p:nvPr/>
        </p:nvCxnSpPr>
        <p:spPr>
          <a:xfrm rot="10800000" flipH="1">
            <a:off x="5870142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0"/>
          <p:cNvCxnSpPr/>
          <p:nvPr/>
        </p:nvCxnSpPr>
        <p:spPr>
          <a:xfrm rot="10800000" flipH="1">
            <a:off x="65344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0"/>
          <p:cNvCxnSpPr/>
          <p:nvPr/>
        </p:nvCxnSpPr>
        <p:spPr>
          <a:xfrm rot="10800000" flipH="1">
            <a:off x="66106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/>
          <p:nvPr/>
        </p:nvCxnSpPr>
        <p:spPr>
          <a:xfrm rot="10800000" flipH="1">
            <a:off x="72964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20"/>
          <p:cNvGrpSpPr/>
          <p:nvPr/>
        </p:nvGrpSpPr>
        <p:grpSpPr>
          <a:xfrm>
            <a:off x="6923475" y="1855025"/>
            <a:ext cx="400200" cy="1196700"/>
            <a:chOff x="2122875" y="1550225"/>
            <a:chExt cx="400200" cy="1196700"/>
          </a:xfrm>
        </p:grpSpPr>
        <p:sp>
          <p:nvSpPr>
            <p:cNvPr id="167" name="Google Shape;16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6618675" y="1855025"/>
            <a:ext cx="400200" cy="1196700"/>
            <a:chOff x="2122875" y="1550225"/>
            <a:chExt cx="400200" cy="1196700"/>
          </a:xfrm>
        </p:grpSpPr>
        <p:sp>
          <p:nvSpPr>
            <p:cNvPr id="171" name="Google Shape;17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0.6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6009075" y="1855025"/>
            <a:ext cx="400200" cy="1196700"/>
            <a:chOff x="2122875" y="1550225"/>
            <a:chExt cx="400200" cy="1196700"/>
          </a:xfrm>
        </p:grpSpPr>
        <p:sp>
          <p:nvSpPr>
            <p:cNvPr id="175" name="Google Shape;175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77" name="Google Shape;177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8" name="Google Shape;178;p20"/>
          <p:cNvGrpSpPr/>
          <p:nvPr/>
        </p:nvGrpSpPr>
        <p:grpSpPr>
          <a:xfrm>
            <a:off x="5170875" y="1855025"/>
            <a:ext cx="400200" cy="1196700"/>
            <a:chOff x="2122875" y="1550225"/>
            <a:chExt cx="400200" cy="1196700"/>
          </a:xfrm>
        </p:grpSpPr>
        <p:sp>
          <p:nvSpPr>
            <p:cNvPr id="179" name="Google Shape;179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81" name="Google Shape;181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82" name="Google Shape;182;p20"/>
          <p:cNvSpPr txBox="1"/>
          <p:nvPr/>
        </p:nvSpPr>
        <p:spPr>
          <a:xfrm>
            <a:off x="64871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1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7251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2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48869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3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369750" y="767413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5205863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5997088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6767763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0"/>
          <p:cNvCxnSpPr/>
          <p:nvPr/>
        </p:nvCxnSpPr>
        <p:spPr>
          <a:xfrm rot="10800000" flipH="1">
            <a:off x="5205863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0"/>
          <p:cNvCxnSpPr/>
          <p:nvPr/>
        </p:nvCxnSpPr>
        <p:spPr>
          <a:xfrm rot="10800000" flipH="1">
            <a:off x="5891663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0"/>
          <p:cNvCxnSpPr/>
          <p:nvPr/>
        </p:nvCxnSpPr>
        <p:spPr>
          <a:xfrm rot="10800000" flipH="1">
            <a:off x="6022542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0"/>
          <p:cNvCxnSpPr/>
          <p:nvPr/>
        </p:nvCxnSpPr>
        <p:spPr>
          <a:xfrm rot="10800000" flipH="1">
            <a:off x="66868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 flipH="1">
            <a:off x="67630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0"/>
          <p:cNvCxnSpPr/>
          <p:nvPr/>
        </p:nvCxnSpPr>
        <p:spPr>
          <a:xfrm rot="10800000" flipH="1">
            <a:off x="74488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20"/>
          <p:cNvGrpSpPr/>
          <p:nvPr/>
        </p:nvGrpSpPr>
        <p:grpSpPr>
          <a:xfrm>
            <a:off x="7075875" y="3379025"/>
            <a:ext cx="400200" cy="1196700"/>
            <a:chOff x="2122875" y="1550225"/>
            <a:chExt cx="400200" cy="1196700"/>
          </a:xfrm>
        </p:grpSpPr>
        <p:sp>
          <p:nvSpPr>
            <p:cNvPr id="196" name="Google Shape;196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98" name="Google Shape;198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6382825" y="3404163"/>
            <a:ext cx="270000" cy="110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/>
          <p:nvPr/>
        </p:nvSpPr>
        <p:spPr>
          <a:xfrm rot="-5400000">
            <a:off x="6300475" y="4163038"/>
            <a:ext cx="4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0.6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 rot="-5400000">
            <a:off x="6300475" y="3401038"/>
            <a:ext cx="4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001931" y="3383788"/>
            <a:ext cx="400200" cy="1196700"/>
            <a:chOff x="2122875" y="1550225"/>
            <a:chExt cx="400200" cy="1196700"/>
          </a:xfrm>
        </p:grpSpPr>
        <p:sp>
          <p:nvSpPr>
            <p:cNvPr id="203" name="Google Shape;203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205" name="Google Shape;205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5323275" y="3379025"/>
            <a:ext cx="400200" cy="1196700"/>
            <a:chOff x="2122875" y="1550225"/>
            <a:chExt cx="400200" cy="1196700"/>
          </a:xfrm>
        </p:grpSpPr>
        <p:sp>
          <p:nvSpPr>
            <p:cNvPr id="207" name="Google Shape;20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209" name="Google Shape;20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210" name="Google Shape;210;p20"/>
          <p:cNvSpPr txBox="1"/>
          <p:nvPr/>
        </p:nvSpPr>
        <p:spPr>
          <a:xfrm>
            <a:off x="66395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1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58775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2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50393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3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69750" y="766068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(Zipf- ECDF- Uniform ...) 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366075" y="495125"/>
            <a:ext cx="733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Events: Each events has four properties:  </a:t>
            </a:r>
            <a:r>
              <a:rPr lang="en">
                <a:solidFill>
                  <a:srgbClr val="980000"/>
                </a:solidFill>
              </a:rPr>
              <a:t>Event Time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980000"/>
                </a:solidFill>
              </a:rPr>
              <a:t>Arrival Time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980000"/>
                </a:solidFill>
              </a:rPr>
              <a:t>Key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980000"/>
                </a:solidFill>
              </a:rPr>
              <a:t>Type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8580625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830440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 txBox="1"/>
          <p:nvPr/>
        </p:nvSpPr>
        <p:spPr>
          <a:xfrm rot="-5400000">
            <a:off x="7577850" y="3293225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Window Management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19" name="Google Shape;219;p20"/>
          <p:cNvSpPr txBox="1"/>
          <p:nvPr/>
        </p:nvSpPr>
        <p:spPr>
          <a:xfrm rot="-5400000">
            <a:off x="7795600" y="3168300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State Access Generator 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20" name="Google Shape;220;p20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375756" y="105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Out of order events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5447022" y="461400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Out of order events 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7906250" y="4882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8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/>
        </p:nvSpPr>
        <p:spPr>
          <a:xfrm>
            <a:off x="344350" y="0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Gadget - Window Manager </a:t>
            </a:r>
            <a:endParaRPr sz="2200" b="1"/>
          </a:p>
        </p:txBody>
      </p:sp>
      <p:sp>
        <p:nvSpPr>
          <p:cNvPr id="229" name="Google Shape;229;p21"/>
          <p:cNvSpPr txBox="1"/>
          <p:nvPr/>
        </p:nvSpPr>
        <p:spPr>
          <a:xfrm>
            <a:off x="344350" y="473625"/>
            <a:ext cx="809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Window Types:Tumbling windows, Sliding window, Session windows 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Window Properties: Start Time- Finish Time,  Window Key, Window Length, Sliding Length , and  Session Gap  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1419225" y="1762125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wKey1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3505200" y="1762125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wKey2</a:t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581650" y="1752600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wKey3</a:t>
            </a:r>
            <a:endParaRPr/>
          </a:p>
        </p:txBody>
      </p:sp>
      <p:cxnSp>
        <p:nvCxnSpPr>
          <p:cNvPr id="233" name="Google Shape;233;p21"/>
          <p:cNvCxnSpPr/>
          <p:nvPr/>
        </p:nvCxnSpPr>
        <p:spPr>
          <a:xfrm rot="10800000">
            <a:off x="1419225" y="1950675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1"/>
          <p:cNvCxnSpPr/>
          <p:nvPr/>
        </p:nvCxnSpPr>
        <p:spPr>
          <a:xfrm rot="10800000">
            <a:off x="3495600" y="1962150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21"/>
          <p:cNvSpPr txBox="1"/>
          <p:nvPr/>
        </p:nvSpPr>
        <p:spPr>
          <a:xfrm>
            <a:off x="1295400" y="2055450"/>
            <a:ext cx="2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3362325" y="2093550"/>
            <a:ext cx="2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5381625" y="2084025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cxnSp>
        <p:nvCxnSpPr>
          <p:cNvPr id="238" name="Google Shape;238;p21"/>
          <p:cNvCxnSpPr/>
          <p:nvPr/>
        </p:nvCxnSpPr>
        <p:spPr>
          <a:xfrm rot="10800000">
            <a:off x="5562525" y="1962150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1"/>
          <p:cNvSpPr txBox="1"/>
          <p:nvPr/>
        </p:nvSpPr>
        <p:spPr>
          <a:xfrm>
            <a:off x="1438200" y="2263275"/>
            <a:ext cx="619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Window Start Time = Floor (EventTime/ Window Length ) * Window Length </a:t>
            </a:r>
            <a:endParaRPr sz="11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Window Finish  Time= Window Finish Time + window StartTime</a:t>
            </a:r>
            <a:endParaRPr sz="1100" i="1"/>
          </a:p>
        </p:txBody>
      </p:sp>
      <p:sp>
        <p:nvSpPr>
          <p:cNvPr id="240" name="Google Shape;240;p21"/>
          <p:cNvSpPr/>
          <p:nvPr/>
        </p:nvSpPr>
        <p:spPr>
          <a:xfrm>
            <a:off x="2847975" y="3271838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Key1</a:t>
            </a:r>
            <a:endParaRPr sz="700"/>
          </a:p>
        </p:txBody>
      </p:sp>
      <p:sp>
        <p:nvSpPr>
          <p:cNvPr id="241" name="Google Shape;241;p21"/>
          <p:cNvSpPr/>
          <p:nvPr/>
        </p:nvSpPr>
        <p:spPr>
          <a:xfrm>
            <a:off x="2852750" y="3838725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</a:t>
            </a:r>
            <a:endParaRPr sz="800"/>
          </a:p>
        </p:txBody>
      </p:sp>
      <p:sp>
        <p:nvSpPr>
          <p:cNvPr id="242" name="Google Shape;242;p21"/>
          <p:cNvSpPr/>
          <p:nvPr/>
        </p:nvSpPr>
        <p:spPr>
          <a:xfrm>
            <a:off x="2852738" y="398145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 n</a:t>
            </a:r>
            <a:endParaRPr sz="600"/>
          </a:p>
        </p:txBody>
      </p:sp>
      <p:sp>
        <p:nvSpPr>
          <p:cNvPr id="243" name="Google Shape;243;p21"/>
          <p:cNvSpPr/>
          <p:nvPr/>
        </p:nvSpPr>
        <p:spPr>
          <a:xfrm>
            <a:off x="2847975" y="34147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Key3</a:t>
            </a:r>
            <a:endParaRPr sz="700"/>
          </a:p>
        </p:txBody>
      </p:sp>
      <p:sp>
        <p:nvSpPr>
          <p:cNvPr id="244" name="Google Shape;244;p21"/>
          <p:cNvSpPr/>
          <p:nvPr/>
        </p:nvSpPr>
        <p:spPr>
          <a:xfrm>
            <a:off x="2847975" y="35552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</a:t>
            </a:r>
            <a:endParaRPr sz="700"/>
          </a:p>
        </p:txBody>
      </p:sp>
      <p:sp>
        <p:nvSpPr>
          <p:cNvPr id="245" name="Google Shape;245;p21"/>
          <p:cNvSpPr/>
          <p:nvPr/>
        </p:nvSpPr>
        <p:spPr>
          <a:xfrm>
            <a:off x="2852063" y="369570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  </a:t>
            </a:r>
            <a:endParaRPr sz="700"/>
          </a:p>
        </p:txBody>
      </p:sp>
      <p:cxnSp>
        <p:nvCxnSpPr>
          <p:cNvPr id="246" name="Google Shape;246;p21"/>
          <p:cNvCxnSpPr/>
          <p:nvPr/>
        </p:nvCxnSpPr>
        <p:spPr>
          <a:xfrm rot="10800000" flipH="1">
            <a:off x="3256875" y="33291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1"/>
          <p:cNvSpPr/>
          <p:nvPr/>
        </p:nvSpPr>
        <p:spPr>
          <a:xfrm>
            <a:off x="3443175" y="32623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3676575" y="32622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3905175" y="32622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1"/>
          <p:cNvCxnSpPr/>
          <p:nvPr/>
        </p:nvCxnSpPr>
        <p:spPr>
          <a:xfrm rot="10800000" flipH="1">
            <a:off x="3256875" y="34815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443175" y="34147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1"/>
          <p:cNvCxnSpPr/>
          <p:nvPr/>
        </p:nvCxnSpPr>
        <p:spPr>
          <a:xfrm rot="10800000" flipH="1">
            <a:off x="3256875" y="40149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3443175" y="39481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3676575" y="3948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4986338" y="3195638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Time 1</a:t>
            </a:r>
            <a:endParaRPr sz="500"/>
          </a:p>
        </p:txBody>
      </p:sp>
      <p:sp>
        <p:nvSpPr>
          <p:cNvPr id="256" name="Google Shape;256;p21"/>
          <p:cNvSpPr/>
          <p:nvPr/>
        </p:nvSpPr>
        <p:spPr>
          <a:xfrm>
            <a:off x="4986350" y="3762525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</a:t>
            </a:r>
            <a:endParaRPr sz="800"/>
          </a:p>
        </p:txBody>
      </p:sp>
      <p:sp>
        <p:nvSpPr>
          <p:cNvPr id="257" name="Google Shape;257;p21"/>
          <p:cNvSpPr/>
          <p:nvPr/>
        </p:nvSpPr>
        <p:spPr>
          <a:xfrm>
            <a:off x="4986338" y="390525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Time n</a:t>
            </a:r>
            <a:endParaRPr sz="500"/>
          </a:p>
        </p:txBody>
      </p:sp>
      <p:sp>
        <p:nvSpPr>
          <p:cNvPr id="258" name="Google Shape;258;p21"/>
          <p:cNvSpPr/>
          <p:nvPr/>
        </p:nvSpPr>
        <p:spPr>
          <a:xfrm>
            <a:off x="4986338" y="33385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Time 2</a:t>
            </a:r>
            <a:endParaRPr sz="700"/>
          </a:p>
        </p:txBody>
      </p:sp>
      <p:sp>
        <p:nvSpPr>
          <p:cNvPr id="259" name="Google Shape;259;p21"/>
          <p:cNvSpPr/>
          <p:nvPr/>
        </p:nvSpPr>
        <p:spPr>
          <a:xfrm>
            <a:off x="4986338" y="34790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</a:t>
            </a:r>
            <a:endParaRPr sz="700"/>
          </a:p>
        </p:txBody>
      </p:sp>
      <p:sp>
        <p:nvSpPr>
          <p:cNvPr id="260" name="Google Shape;260;p21"/>
          <p:cNvSpPr/>
          <p:nvPr/>
        </p:nvSpPr>
        <p:spPr>
          <a:xfrm>
            <a:off x="4985663" y="361950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  </a:t>
            </a:r>
            <a:endParaRPr sz="700"/>
          </a:p>
        </p:txBody>
      </p:sp>
      <p:cxnSp>
        <p:nvCxnSpPr>
          <p:cNvPr id="261" name="Google Shape;261;p21"/>
          <p:cNvCxnSpPr/>
          <p:nvPr/>
        </p:nvCxnSpPr>
        <p:spPr>
          <a:xfrm rot="10800000" flipH="1">
            <a:off x="5390475" y="32529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21"/>
          <p:cNvSpPr/>
          <p:nvPr/>
        </p:nvSpPr>
        <p:spPr>
          <a:xfrm>
            <a:off x="5581575" y="3186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5814938" y="3186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1"/>
          <p:cNvCxnSpPr/>
          <p:nvPr/>
        </p:nvCxnSpPr>
        <p:spPr>
          <a:xfrm rot="10800000" flipH="1">
            <a:off x="5390475" y="34053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21"/>
          <p:cNvSpPr/>
          <p:nvPr/>
        </p:nvSpPr>
        <p:spPr>
          <a:xfrm>
            <a:off x="5576775" y="33385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21"/>
          <p:cNvCxnSpPr/>
          <p:nvPr/>
        </p:nvCxnSpPr>
        <p:spPr>
          <a:xfrm rot="10800000" flipH="1">
            <a:off x="5390475" y="39387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1"/>
          <p:cNvSpPr/>
          <p:nvPr/>
        </p:nvSpPr>
        <p:spPr>
          <a:xfrm>
            <a:off x="5576775" y="38719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810175" y="38718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 txBox="1"/>
          <p:nvPr/>
        </p:nvSpPr>
        <p:spPr>
          <a:xfrm rot="-5401481">
            <a:off x="2074279" y="3474350"/>
            <a:ext cx="13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Active Window Dictionary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 rot="-5401437">
            <a:off x="4186431" y="3448150"/>
            <a:ext cx="143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Expiring Window Dictionary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542838" y="1556050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8580625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183075" y="1609725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 txBox="1"/>
          <p:nvPr/>
        </p:nvSpPr>
        <p:spPr>
          <a:xfrm rot="-5400000">
            <a:off x="7795600" y="3168300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State Access Generator 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6" name="Google Shape;276;p21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7" name="Google Shape;277;p21"/>
          <p:cNvSpPr txBox="1"/>
          <p:nvPr/>
        </p:nvSpPr>
        <p:spPr>
          <a:xfrm rot="-5400000">
            <a:off x="-509125" y="3168300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Event Generator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8297125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9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</Words>
  <Application>Microsoft Macintosh PowerPoint</Application>
  <PresentationFormat>On-screen Show (16:9)</PresentationFormat>
  <Paragraphs>508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Arial</vt:lpstr>
      <vt:lpstr>Simple Light</vt:lpstr>
      <vt:lpstr>Toward Workload Aware State Management in Streaming Systems</vt:lpstr>
      <vt:lpstr>State Managers in Streaming Systems</vt:lpstr>
      <vt:lpstr>Research  Problem</vt:lpstr>
      <vt:lpstr>Our methodology   </vt:lpstr>
      <vt:lpstr>State workload Characterization</vt:lpstr>
      <vt:lpstr>Read&amp;Write Ratio</vt:lpstr>
      <vt:lpstr>Gadget : A benchmarking system for accurate and fast evaluation of state managers in streaming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Managers in Streaming Systems</vt:lpstr>
      <vt:lpstr>Research  Problem</vt:lpstr>
      <vt:lpstr>Our approach </vt:lpstr>
      <vt:lpstr>PowerPoint Presentation</vt:lpstr>
      <vt:lpstr>PowerPoint Presentation</vt:lpstr>
      <vt:lpstr>Our methodology </vt:lpstr>
      <vt:lpstr>Read&amp;Write Ratio</vt:lpstr>
      <vt:lpstr>Temporal locality</vt:lpstr>
      <vt:lpstr>Hit Rate</vt:lpstr>
      <vt:lpstr>Key Space Size and  Working Set Size</vt:lpstr>
      <vt:lpstr>Key Popularity </vt:lpstr>
      <vt:lpstr>Operation Sequence</vt:lpstr>
      <vt:lpstr>Evant Amplification </vt:lpstr>
      <vt:lpstr>Gadget</vt:lpstr>
      <vt:lpstr>Next Steps: Evaluate our benchmark</vt:lpstr>
      <vt:lpstr>Next Steps: ( Evaluate Performance of Existing KV Stores) </vt:lpstr>
      <vt:lpstr>Thank You!</vt:lpstr>
      <vt:lpstr>PowerPoint Presentation</vt:lpstr>
      <vt:lpstr>Some experimental results</vt:lpstr>
      <vt:lpstr>Experiment Results (Tumbling All Window Aggregation)</vt:lpstr>
      <vt:lpstr>Tumbling ALL Window Aggregation</vt:lpstr>
      <vt:lpstr>Tumbling ALL Window - Apply</vt:lpstr>
      <vt:lpstr>Tumbling ALL Window - Apply </vt:lpstr>
      <vt:lpstr>Sliding All Window - Aggregation</vt:lpstr>
      <vt:lpstr>Sliding All Window - Aggregation </vt:lpstr>
      <vt:lpstr>Sliding All Window- Apply</vt:lpstr>
      <vt:lpstr>Sliding All Window- Apply </vt:lpstr>
      <vt:lpstr>Keyed Windows</vt:lpstr>
      <vt:lpstr>Tumbling Keyed Window- Aggregation</vt:lpstr>
      <vt:lpstr>Tumbling Keyed Window- Aggregation</vt:lpstr>
      <vt:lpstr>Tumbling Keyed Window- Process</vt:lpstr>
      <vt:lpstr>Tumbling Keyed Window- Process</vt:lpstr>
      <vt:lpstr>Sliding Keyed Window- Aggregation</vt:lpstr>
      <vt:lpstr>Sliding Keyed Window- Aggregation </vt:lpstr>
      <vt:lpstr>Sliding Keyed Window- Process</vt:lpstr>
      <vt:lpstr>Sliding Keyed Window- Process </vt:lpstr>
      <vt:lpstr>Join Tumbling</vt:lpstr>
      <vt:lpstr>Join Tumbling </vt:lpstr>
      <vt:lpstr>Join Sliding</vt:lpstr>
      <vt:lpstr>Join Sliding</vt:lpstr>
      <vt:lpstr>Keyed Session  window - Process</vt:lpstr>
      <vt:lpstr>Session  window - Process </vt:lpstr>
      <vt:lpstr>Keyed Session window - Aggregate </vt:lpstr>
      <vt:lpstr>Keyed Session window - Aggregate</vt:lpstr>
      <vt:lpstr>Continuous Join</vt:lpstr>
      <vt:lpstr>Continuous Join </vt:lpstr>
      <vt:lpstr>Continuous Aggregation</vt:lpstr>
      <vt:lpstr>Continuous Aggregation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Workload Aware State Management in Streaming Systems</dc:title>
  <cp:lastModifiedBy>Asyabi, Esmail</cp:lastModifiedBy>
  <cp:revision>1</cp:revision>
  <dcterms:modified xsi:type="dcterms:W3CDTF">2022-06-03T18:25:59Z</dcterms:modified>
</cp:coreProperties>
</file>